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95" r:id="rId1"/>
  </p:sldMasterIdLst>
  <p:notesMasterIdLst>
    <p:notesMasterId r:id="rId48"/>
  </p:notesMasterIdLst>
  <p:handoutMasterIdLst>
    <p:handoutMasterId r:id="rId49"/>
  </p:handoutMasterIdLst>
  <p:sldIdLst>
    <p:sldId id="367" r:id="rId2"/>
    <p:sldId id="291" r:id="rId3"/>
    <p:sldId id="398" r:id="rId4"/>
    <p:sldId id="399" r:id="rId5"/>
    <p:sldId id="401" r:id="rId6"/>
    <p:sldId id="400" r:id="rId7"/>
    <p:sldId id="402" r:id="rId8"/>
    <p:sldId id="404" r:id="rId9"/>
    <p:sldId id="403" r:id="rId10"/>
    <p:sldId id="405" r:id="rId11"/>
    <p:sldId id="406" r:id="rId12"/>
    <p:sldId id="407" r:id="rId13"/>
    <p:sldId id="409" r:id="rId14"/>
    <p:sldId id="410" r:id="rId15"/>
    <p:sldId id="413" r:id="rId16"/>
    <p:sldId id="412" r:id="rId17"/>
    <p:sldId id="411" r:id="rId18"/>
    <p:sldId id="371" r:id="rId19"/>
    <p:sldId id="414" r:id="rId20"/>
    <p:sldId id="415" r:id="rId21"/>
    <p:sldId id="416" r:id="rId22"/>
    <p:sldId id="417"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4" r:id="rId44"/>
    <p:sldId id="395" r:id="rId45"/>
    <p:sldId id="396" r:id="rId46"/>
    <p:sldId id="286"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Tahoma" pitchFamily="34"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Tahoma" pitchFamily="34"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Tahoma" pitchFamily="34"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Tahoma" pitchFamily="34" charset="0"/>
        <a:ea typeface="ＭＳ Ｐゴシック" pitchFamily="34" charset="-128"/>
        <a:cs typeface="Arial" charset="0"/>
      </a:defRPr>
    </a:lvl5pPr>
    <a:lvl6pPr marL="2286000" algn="l" defTabSz="914400" rtl="0" eaLnBrk="1" latinLnBrk="0" hangingPunct="1">
      <a:defRPr kern="1200">
        <a:solidFill>
          <a:schemeClr val="tx1"/>
        </a:solidFill>
        <a:latin typeface="Tahoma" pitchFamily="34" charset="0"/>
        <a:ea typeface="ＭＳ Ｐゴシック" pitchFamily="34" charset="-128"/>
        <a:cs typeface="Arial" charset="0"/>
      </a:defRPr>
    </a:lvl6pPr>
    <a:lvl7pPr marL="2743200" algn="l" defTabSz="914400" rtl="0" eaLnBrk="1" latinLnBrk="0" hangingPunct="1">
      <a:defRPr kern="1200">
        <a:solidFill>
          <a:schemeClr val="tx1"/>
        </a:solidFill>
        <a:latin typeface="Tahoma" pitchFamily="34" charset="0"/>
        <a:ea typeface="ＭＳ Ｐゴシック" pitchFamily="34" charset="-128"/>
        <a:cs typeface="Arial" charset="0"/>
      </a:defRPr>
    </a:lvl7pPr>
    <a:lvl8pPr marL="3200400" algn="l" defTabSz="914400" rtl="0" eaLnBrk="1" latinLnBrk="0" hangingPunct="1">
      <a:defRPr kern="1200">
        <a:solidFill>
          <a:schemeClr val="tx1"/>
        </a:solidFill>
        <a:latin typeface="Tahoma" pitchFamily="34" charset="0"/>
        <a:ea typeface="ＭＳ Ｐゴシック" pitchFamily="34" charset="-128"/>
        <a:cs typeface="Arial" charset="0"/>
      </a:defRPr>
    </a:lvl8pPr>
    <a:lvl9pPr marL="3657600" algn="l" defTabSz="914400" rtl="0" eaLnBrk="1" latinLnBrk="0" hangingPunct="1">
      <a:defRPr kern="1200">
        <a:solidFill>
          <a:schemeClr val="tx1"/>
        </a:solidFill>
        <a:latin typeface="Tahoma" pitchFamily="34"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7F9D5D"/>
    <a:srgbClr val="88A964"/>
    <a:srgbClr val="EF881E"/>
    <a:srgbClr val="EE8D13"/>
    <a:srgbClr val="FFE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53049" autoAdjust="0"/>
  </p:normalViewPr>
  <p:slideViewPr>
    <p:cSldViewPr>
      <p:cViewPr varScale="1">
        <p:scale>
          <a:sx n="72" d="100"/>
          <a:sy n="72"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dirty="0">
                <a:latin typeface="Tahoma"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atin typeface="Tahoma" charset="0"/>
                <a:ea typeface="MS PGothic" charset="0"/>
                <a:cs typeface="MS PGothic" charset="0"/>
              </a:defRPr>
            </a:lvl1pPr>
          </a:lstStyle>
          <a:p>
            <a:pPr>
              <a:defRPr/>
            </a:pPr>
            <a:fld id="{763C7C88-E435-434C-B3CE-8AE0A228E27B}" type="datetimeFigureOut">
              <a:rPr lang="en-US"/>
              <a:pPr>
                <a:defRPr/>
              </a:pPr>
              <a:t>1/21/2017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0" hangingPunct="0">
              <a:defRPr sz="1200" dirty="0">
                <a:latin typeface="Tahoma"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atin typeface="Tahoma" charset="0"/>
                <a:ea typeface="MS PGothic" charset="0"/>
                <a:cs typeface="MS PGothic" charset="0"/>
              </a:defRPr>
            </a:lvl1pPr>
          </a:lstStyle>
          <a:p>
            <a:pPr>
              <a:defRPr/>
            </a:pPr>
            <a:fld id="{30494C60-4F10-49FA-BAF8-81AC6E27A65F}" type="slidenum">
              <a:rPr lang="en-US"/>
              <a:pPr>
                <a:defRPr/>
              </a:pPr>
              <a:t>‹#›</a:t>
            </a:fld>
            <a:endParaRPr lang="en-US" dirty="0"/>
          </a:p>
        </p:txBody>
      </p:sp>
    </p:spTree>
    <p:extLst>
      <p:ext uri="{BB962C8B-B14F-4D97-AF65-F5344CB8AC3E}">
        <p14:creationId xmlns:p14="http://schemas.microsoft.com/office/powerpoint/2010/main" val="2049148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dirty="0">
                <a:latin typeface="Times" pitchFamily="18" charset="0"/>
                <a:ea typeface="+mn-ea"/>
                <a:cs typeface="+mn-cs"/>
              </a:defRPr>
            </a:lvl1pPr>
          </a:lstStyle>
          <a:p>
            <a:pPr>
              <a:defRPr/>
            </a:pPr>
            <a:endParaRPr lang="en-US" dirty="0"/>
          </a:p>
        </p:txBody>
      </p:sp>
      <p:sp>
        <p:nvSpPr>
          <p:cNvPr id="2765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dirty="0">
                <a:latin typeface="Times" pitchFamily="18"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dirty="0">
                <a:latin typeface="Times" pitchFamily="18" charset="0"/>
                <a:ea typeface="+mn-ea"/>
                <a:cs typeface="+mn-cs"/>
              </a:defRPr>
            </a:lvl1pPr>
          </a:lstStyle>
          <a:p>
            <a:pPr>
              <a:defRPr/>
            </a:pPr>
            <a:endParaRPr lang="en-US" dirty="0"/>
          </a:p>
        </p:txBody>
      </p:sp>
      <p:sp>
        <p:nvSpPr>
          <p:cNvPr id="2765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Times" charset="0"/>
                <a:ea typeface="MS PGothic" charset="0"/>
                <a:cs typeface="MS PGothic" charset="0"/>
              </a:defRPr>
            </a:lvl1pPr>
          </a:lstStyle>
          <a:p>
            <a:pPr>
              <a:defRPr/>
            </a:pPr>
            <a:fld id="{D19BC882-DA9A-4EF6-A8F9-BADAEEF59672}" type="slidenum">
              <a:rPr lang="en-US"/>
              <a:pPr>
                <a:defRPr/>
              </a:pPr>
              <a:t>‹#›</a:t>
            </a:fld>
            <a:endParaRPr lang="en-US" dirty="0"/>
          </a:p>
        </p:txBody>
      </p:sp>
    </p:spTree>
    <p:extLst>
      <p:ext uri="{BB962C8B-B14F-4D97-AF65-F5344CB8AC3E}">
        <p14:creationId xmlns:p14="http://schemas.microsoft.com/office/powerpoint/2010/main" val="2089372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dirty="0"/>
          </a:p>
        </p:txBody>
      </p:sp>
      <p:sp>
        <p:nvSpPr>
          <p:cNvPr id="16387" name="Slide Number Placeholder 3"/>
          <p:cNvSpPr>
            <a:spLocks noGrp="1"/>
          </p:cNvSpPr>
          <p:nvPr>
            <p:ph type="sldNum" sz="quarter" idx="5"/>
          </p:nvPr>
        </p:nvSpPr>
        <p:spPr>
          <a:noFill/>
        </p:spPr>
        <p:txBody>
          <a:bodyPr/>
          <a:lstStyle/>
          <a:p>
            <a:fld id="{606E9F87-8DC9-41DA-8DAD-2A1AA7D4C4C4}" type="slidenum">
              <a:rPr lang="en-US" smtClean="0">
                <a:solidFill>
                  <a:srgbClr val="000000"/>
                </a:solidFill>
                <a:latin typeface="Times" pitchFamily="18" charset="0"/>
                <a:ea typeface="ＭＳ Ｐゴシック" pitchFamily="-111" charset="-128"/>
              </a:rPr>
              <a:pPr/>
              <a:t>1</a:t>
            </a:fld>
            <a:endParaRPr lang="en-US" dirty="0">
              <a:solidFill>
                <a:srgbClr val="000000"/>
              </a:solidFill>
              <a:latin typeface="Times" pitchFamily="18" charset="0"/>
              <a:ea typeface="ＭＳ Ｐゴシック" pitchFamily="-111" charset="-128"/>
            </a:endParaRPr>
          </a:p>
        </p:txBody>
      </p:sp>
    </p:spTree>
    <p:extLst>
      <p:ext uri="{BB962C8B-B14F-4D97-AF65-F5344CB8AC3E}">
        <p14:creationId xmlns:p14="http://schemas.microsoft.com/office/powerpoint/2010/main" val="13931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10</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862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11</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51350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12</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51116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13</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00617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dirty="0"/>
          </a:p>
        </p:txBody>
      </p:sp>
      <p:sp>
        <p:nvSpPr>
          <p:cNvPr id="116739" name="Slide Number Placeholder 3"/>
          <p:cNvSpPr>
            <a:spLocks noGrp="1"/>
          </p:cNvSpPr>
          <p:nvPr>
            <p:ph type="sldNum" sz="quarter" idx="5"/>
          </p:nvPr>
        </p:nvSpPr>
        <p:spPr>
          <a:noFill/>
        </p:spPr>
        <p:txBody>
          <a:bodyPr/>
          <a:lstStyle/>
          <a:p>
            <a:fld id="{A0B8A6EF-7DCE-4F54-BCEA-A01EF5644A44}" type="slidenum">
              <a:rPr lang="en-US" smtClean="0">
                <a:latin typeface="Times" pitchFamily="18" charset="0"/>
                <a:ea typeface="ＭＳ Ｐゴシック" pitchFamily="34" charset="-128"/>
              </a:rPr>
              <a:pPr/>
              <a:t>14</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76751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dirty="0"/>
          </a:p>
        </p:txBody>
      </p:sp>
      <p:sp>
        <p:nvSpPr>
          <p:cNvPr id="116739" name="Slide Number Placeholder 3"/>
          <p:cNvSpPr>
            <a:spLocks noGrp="1"/>
          </p:cNvSpPr>
          <p:nvPr>
            <p:ph type="sldNum" sz="quarter" idx="5"/>
          </p:nvPr>
        </p:nvSpPr>
        <p:spPr>
          <a:noFill/>
        </p:spPr>
        <p:txBody>
          <a:bodyPr/>
          <a:lstStyle/>
          <a:p>
            <a:fld id="{A0B8A6EF-7DCE-4F54-BCEA-A01EF5644A44}" type="slidenum">
              <a:rPr lang="en-US" smtClean="0">
                <a:latin typeface="Times" pitchFamily="18" charset="0"/>
                <a:ea typeface="ＭＳ Ｐゴシック" pitchFamily="34" charset="-128"/>
              </a:rPr>
              <a:pPr/>
              <a:t>15</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30540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dirty="0"/>
          </a:p>
        </p:txBody>
      </p:sp>
      <p:sp>
        <p:nvSpPr>
          <p:cNvPr id="116739" name="Slide Number Placeholder 3"/>
          <p:cNvSpPr>
            <a:spLocks noGrp="1"/>
          </p:cNvSpPr>
          <p:nvPr>
            <p:ph type="sldNum" sz="quarter" idx="5"/>
          </p:nvPr>
        </p:nvSpPr>
        <p:spPr>
          <a:noFill/>
        </p:spPr>
        <p:txBody>
          <a:bodyPr/>
          <a:lstStyle/>
          <a:p>
            <a:fld id="{A0B8A6EF-7DCE-4F54-BCEA-A01EF5644A44}" type="slidenum">
              <a:rPr lang="en-US" smtClean="0">
                <a:latin typeface="Times" pitchFamily="18" charset="0"/>
                <a:ea typeface="ＭＳ Ｐゴシック" pitchFamily="34" charset="-128"/>
              </a:rPr>
              <a:pPr/>
              <a:t>16</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64861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p:spPr>
        <p:txBody>
          <a:bodyPr/>
          <a:lstStyle/>
          <a:p>
            <a:endParaRPr lang="en-US" dirty="0"/>
          </a:p>
        </p:txBody>
      </p:sp>
      <p:sp>
        <p:nvSpPr>
          <p:cNvPr id="118787" name="Slide Number Placeholder 3"/>
          <p:cNvSpPr>
            <a:spLocks noGrp="1"/>
          </p:cNvSpPr>
          <p:nvPr>
            <p:ph type="sldNum" sz="quarter" idx="5"/>
          </p:nvPr>
        </p:nvSpPr>
        <p:spPr>
          <a:noFill/>
        </p:spPr>
        <p:txBody>
          <a:bodyPr/>
          <a:lstStyle/>
          <a:p>
            <a:fld id="{A6C3BAF5-025C-4FBA-9256-DA4ADE80754B}" type="slidenum">
              <a:rPr lang="en-US" smtClean="0">
                <a:latin typeface="Times" pitchFamily="18" charset="0"/>
                <a:ea typeface="ＭＳ Ｐゴシック" pitchFamily="34" charset="-128"/>
              </a:rPr>
              <a:pPr/>
              <a:t>17</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48298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dirty="0"/>
          </a:p>
        </p:txBody>
      </p:sp>
      <p:sp>
        <p:nvSpPr>
          <p:cNvPr id="28675" name="Slide Number Placeholder 3"/>
          <p:cNvSpPr>
            <a:spLocks noGrp="1"/>
          </p:cNvSpPr>
          <p:nvPr>
            <p:ph type="sldNum" sz="quarter" idx="5"/>
          </p:nvPr>
        </p:nvSpPr>
        <p:spPr>
          <a:noFill/>
        </p:spPr>
        <p:txBody>
          <a:bodyPr/>
          <a:lstStyle/>
          <a:p>
            <a:fld id="{42A4C432-A056-4F11-A188-6BB5B74F6032}" type="slidenum">
              <a:rPr lang="en-US" smtClean="0">
                <a:latin typeface="Times" pitchFamily="18" charset="0"/>
                <a:ea typeface="ＭＳ Ｐゴシック" pitchFamily="34" charset="-128"/>
              </a:rPr>
              <a:pPr/>
              <a:t>18</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790250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a:p>
        </p:txBody>
      </p:sp>
      <p:sp>
        <p:nvSpPr>
          <p:cNvPr id="24579" name="Slide Number Placeholder 3"/>
          <p:cNvSpPr>
            <a:spLocks noGrp="1"/>
          </p:cNvSpPr>
          <p:nvPr>
            <p:ph type="sldNum" sz="quarter" idx="5"/>
          </p:nvPr>
        </p:nvSpPr>
        <p:spPr>
          <a:noFill/>
        </p:spPr>
        <p:txBody>
          <a:bodyPr/>
          <a:lstStyle/>
          <a:p>
            <a:fld id="{D961A320-D56B-419D-A0B2-EA2C4F7B29E3}" type="slidenum">
              <a:rPr lang="en-US" smtClean="0">
                <a:latin typeface="Times" pitchFamily="18" charset="0"/>
                <a:ea typeface="ＭＳ Ｐゴシック" pitchFamily="34" charset="-128"/>
              </a:rPr>
              <a:pPr/>
              <a:t>19</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53578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a:p>
        </p:txBody>
      </p:sp>
      <p:sp>
        <p:nvSpPr>
          <p:cNvPr id="18435" name="Slide Number Placeholder 3"/>
          <p:cNvSpPr>
            <a:spLocks noGrp="1"/>
          </p:cNvSpPr>
          <p:nvPr>
            <p:ph type="sldNum" sz="quarter" idx="5"/>
          </p:nvPr>
        </p:nvSpPr>
        <p:spPr>
          <a:noFill/>
        </p:spPr>
        <p:txBody>
          <a:bodyPr/>
          <a:lstStyle/>
          <a:p>
            <a:fld id="{0512EE49-A3ED-44D5-9981-1B0A80521789}" type="slidenum">
              <a:rPr lang="en-US" smtClean="0">
                <a:latin typeface="Times" pitchFamily="18" charset="0"/>
                <a:ea typeface="ＭＳ Ｐゴシック" pitchFamily="34" charset="-128"/>
              </a:rPr>
              <a:pPr/>
              <a:t>2</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842453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8F5E34BB-E7F1-41F8-B672-2300F4D1BFD3}" type="slidenum">
              <a:rPr lang="en-US" smtClean="0">
                <a:latin typeface="Times" pitchFamily="18" charset="0"/>
                <a:ea typeface="ＭＳ Ｐゴシック" pitchFamily="34" charset="-128"/>
              </a:rPr>
              <a:pPr/>
              <a:t>20</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28930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8F5E34BB-E7F1-41F8-B672-2300F4D1BFD3}" type="slidenum">
              <a:rPr lang="en-US" smtClean="0">
                <a:latin typeface="Times" pitchFamily="18" charset="0"/>
                <a:ea typeface="ＭＳ Ｐゴシック" pitchFamily="34" charset="-128"/>
              </a:rPr>
              <a:pPr/>
              <a:t>21</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41787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dirty="0"/>
          </a:p>
        </p:txBody>
      </p:sp>
      <p:sp>
        <p:nvSpPr>
          <p:cNvPr id="30723" name="Slide Number Placeholder 3"/>
          <p:cNvSpPr>
            <a:spLocks noGrp="1"/>
          </p:cNvSpPr>
          <p:nvPr>
            <p:ph type="sldNum" sz="quarter" idx="5"/>
          </p:nvPr>
        </p:nvSpPr>
        <p:spPr>
          <a:noFill/>
        </p:spPr>
        <p:txBody>
          <a:bodyPr/>
          <a:lstStyle/>
          <a:p>
            <a:fld id="{0E4666D7-86BE-4AB6-9018-219E759ABC21}" type="slidenum">
              <a:rPr lang="en-US" smtClean="0">
                <a:latin typeface="Times" pitchFamily="18" charset="0"/>
                <a:ea typeface="ＭＳ Ｐゴシック" pitchFamily="34" charset="-128"/>
              </a:rPr>
              <a:pPr/>
              <a:t>22</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42792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0722" name="Notes Placeholder 2"/>
          <p:cNvSpPr>
            <a:spLocks noGrp="1"/>
          </p:cNvSpPr>
          <p:nvPr>
            <p:ph type="body" idx="1"/>
          </p:nvPr>
        </p:nvSpPr>
        <p:spPr>
          <a:ln/>
        </p:spPr>
        <p:txBody>
          <a:bodyPr/>
          <a:lstStyle/>
          <a:p>
            <a:pPr>
              <a:defRPr/>
            </a:pPr>
            <a:endParaRPr lang="en-US" dirty="0"/>
          </a:p>
        </p:txBody>
      </p:sp>
      <p:sp>
        <p:nvSpPr>
          <p:cNvPr id="32771" name="Slide Number Placeholder 3"/>
          <p:cNvSpPr>
            <a:spLocks noGrp="1"/>
          </p:cNvSpPr>
          <p:nvPr>
            <p:ph type="sldNum" sz="quarter" idx="5"/>
          </p:nvPr>
        </p:nvSpPr>
        <p:spPr>
          <a:noFill/>
        </p:spPr>
        <p:txBody>
          <a:bodyPr/>
          <a:lstStyle/>
          <a:p>
            <a:fld id="{69606479-61CA-4D42-8612-BE3C88A5C6D0}" type="slidenum">
              <a:rPr lang="en-US" smtClean="0">
                <a:latin typeface="Times" pitchFamily="18" charset="0"/>
                <a:ea typeface="ＭＳ Ｐゴシック" pitchFamily="34" charset="-128"/>
              </a:rPr>
              <a:pPr/>
              <a:t>23</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286976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a:p>
        </p:txBody>
      </p:sp>
      <p:sp>
        <p:nvSpPr>
          <p:cNvPr id="34819" name="Slide Number Placeholder 3"/>
          <p:cNvSpPr>
            <a:spLocks noGrp="1"/>
          </p:cNvSpPr>
          <p:nvPr>
            <p:ph type="sldNum" sz="quarter" idx="5"/>
          </p:nvPr>
        </p:nvSpPr>
        <p:spPr>
          <a:noFill/>
        </p:spPr>
        <p:txBody>
          <a:bodyPr/>
          <a:lstStyle/>
          <a:p>
            <a:fld id="{85D746B0-70D7-4A58-9A6C-06759FC5891D}" type="slidenum">
              <a:rPr lang="en-US" smtClean="0">
                <a:latin typeface="Times" pitchFamily="18" charset="0"/>
                <a:ea typeface="ＭＳ Ｐゴシック" pitchFamily="34" charset="-128"/>
              </a:rPr>
              <a:pPr/>
              <a:t>24</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927162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a:p>
        </p:txBody>
      </p:sp>
      <p:sp>
        <p:nvSpPr>
          <p:cNvPr id="36867" name="Slide Number Placeholder 3"/>
          <p:cNvSpPr>
            <a:spLocks noGrp="1"/>
          </p:cNvSpPr>
          <p:nvPr>
            <p:ph type="sldNum" sz="quarter" idx="5"/>
          </p:nvPr>
        </p:nvSpPr>
        <p:spPr>
          <a:noFill/>
        </p:spPr>
        <p:txBody>
          <a:bodyPr/>
          <a:lstStyle/>
          <a:p>
            <a:fld id="{690EE933-262B-471A-A8EB-6F08B8100916}" type="slidenum">
              <a:rPr lang="en-US" smtClean="0">
                <a:latin typeface="Times" pitchFamily="18" charset="0"/>
                <a:ea typeface="ＭＳ Ｐゴシック" pitchFamily="34" charset="-128"/>
              </a:rPr>
              <a:pPr/>
              <a:t>25</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4121530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a:p>
        </p:txBody>
      </p:sp>
      <p:sp>
        <p:nvSpPr>
          <p:cNvPr id="38915" name="Slide Number Placeholder 3"/>
          <p:cNvSpPr>
            <a:spLocks noGrp="1"/>
          </p:cNvSpPr>
          <p:nvPr>
            <p:ph type="sldNum" sz="quarter" idx="5"/>
          </p:nvPr>
        </p:nvSpPr>
        <p:spPr>
          <a:noFill/>
        </p:spPr>
        <p:txBody>
          <a:bodyPr/>
          <a:lstStyle/>
          <a:p>
            <a:fld id="{15C8141F-76FD-4B74-85AB-1347925F4018}" type="slidenum">
              <a:rPr lang="en-US" smtClean="0">
                <a:latin typeface="Times" pitchFamily="18" charset="0"/>
                <a:ea typeface="ＭＳ Ｐゴシック" pitchFamily="34" charset="-128"/>
              </a:rPr>
              <a:pPr/>
              <a:t>26</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4288716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dirty="0"/>
          </a:p>
        </p:txBody>
      </p:sp>
      <p:sp>
        <p:nvSpPr>
          <p:cNvPr id="40963" name="Slide Number Placeholder 3"/>
          <p:cNvSpPr>
            <a:spLocks noGrp="1"/>
          </p:cNvSpPr>
          <p:nvPr>
            <p:ph type="sldNum" sz="quarter" idx="5"/>
          </p:nvPr>
        </p:nvSpPr>
        <p:spPr>
          <a:noFill/>
        </p:spPr>
        <p:txBody>
          <a:bodyPr/>
          <a:lstStyle/>
          <a:p>
            <a:fld id="{204FCC87-ACDB-4E76-B7A7-7659CFCD4892}" type="slidenum">
              <a:rPr lang="en-US" smtClean="0">
                <a:latin typeface="Times" pitchFamily="18" charset="0"/>
                <a:ea typeface="ＭＳ Ｐゴシック" pitchFamily="34" charset="-128"/>
              </a:rPr>
              <a:pPr/>
              <a:t>27</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124268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3011" name="Slide Number Placeholder 3"/>
          <p:cNvSpPr>
            <a:spLocks noGrp="1"/>
          </p:cNvSpPr>
          <p:nvPr>
            <p:ph type="sldNum" sz="quarter" idx="5"/>
          </p:nvPr>
        </p:nvSpPr>
        <p:spPr>
          <a:noFill/>
        </p:spPr>
        <p:txBody>
          <a:bodyPr/>
          <a:lstStyle/>
          <a:p>
            <a:fld id="{D1CFE94E-2079-444B-A1E3-29126B714642}" type="slidenum">
              <a:rPr lang="en-US" smtClean="0">
                <a:latin typeface="Times" pitchFamily="18" charset="0"/>
                <a:ea typeface="ＭＳ Ｐゴシック" pitchFamily="34" charset="-128"/>
              </a:rPr>
              <a:pPr/>
              <a:t>28</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756935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dirty="0"/>
          </a:p>
        </p:txBody>
      </p:sp>
      <p:sp>
        <p:nvSpPr>
          <p:cNvPr id="45059" name="Slide Number Placeholder 3"/>
          <p:cNvSpPr>
            <a:spLocks noGrp="1"/>
          </p:cNvSpPr>
          <p:nvPr>
            <p:ph type="sldNum" sz="quarter" idx="5"/>
          </p:nvPr>
        </p:nvSpPr>
        <p:spPr>
          <a:noFill/>
        </p:spPr>
        <p:txBody>
          <a:bodyPr/>
          <a:lstStyle/>
          <a:p>
            <a:fld id="{5BA0F52B-6A6E-414E-B887-8FF5F94E61FF}" type="slidenum">
              <a:rPr lang="en-US" smtClean="0">
                <a:latin typeface="Times" pitchFamily="18" charset="0"/>
                <a:ea typeface="ＭＳ Ｐゴシック" pitchFamily="34" charset="-128"/>
              </a:rPr>
              <a:pPr/>
              <a:t>29</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54583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3</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60226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a:p>
        </p:txBody>
      </p:sp>
      <p:sp>
        <p:nvSpPr>
          <p:cNvPr id="47107" name="Slide Number Placeholder 3"/>
          <p:cNvSpPr>
            <a:spLocks noGrp="1"/>
          </p:cNvSpPr>
          <p:nvPr>
            <p:ph type="sldNum" sz="quarter" idx="5"/>
          </p:nvPr>
        </p:nvSpPr>
        <p:spPr>
          <a:noFill/>
        </p:spPr>
        <p:txBody>
          <a:bodyPr/>
          <a:lstStyle/>
          <a:p>
            <a:fld id="{9E6D6EE2-1AB0-4A0F-B7C5-165C4CFB866C}" type="slidenum">
              <a:rPr lang="en-US" smtClean="0">
                <a:latin typeface="Times" pitchFamily="18" charset="0"/>
                <a:ea typeface="ＭＳ Ｐゴシック" pitchFamily="34" charset="-128"/>
              </a:rPr>
              <a:pPr/>
              <a:t>30</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073879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dirty="0"/>
          </a:p>
        </p:txBody>
      </p:sp>
      <p:sp>
        <p:nvSpPr>
          <p:cNvPr id="49155" name="Slide Number Placeholder 3"/>
          <p:cNvSpPr>
            <a:spLocks noGrp="1"/>
          </p:cNvSpPr>
          <p:nvPr>
            <p:ph type="sldNum" sz="quarter" idx="5"/>
          </p:nvPr>
        </p:nvSpPr>
        <p:spPr>
          <a:noFill/>
        </p:spPr>
        <p:txBody>
          <a:bodyPr/>
          <a:lstStyle/>
          <a:p>
            <a:fld id="{E68D3DA6-690A-4840-B6BE-43F4393D3FB2}" type="slidenum">
              <a:rPr lang="en-US" smtClean="0">
                <a:latin typeface="Times" pitchFamily="18" charset="0"/>
                <a:ea typeface="ＭＳ Ｐゴシック" pitchFamily="34" charset="-128"/>
              </a:rPr>
              <a:pPr/>
              <a:t>31</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287398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endParaRPr lang="en-US" dirty="0"/>
          </a:p>
        </p:txBody>
      </p:sp>
      <p:sp>
        <p:nvSpPr>
          <p:cNvPr id="51203" name="Slide Number Placeholder 3"/>
          <p:cNvSpPr>
            <a:spLocks noGrp="1"/>
          </p:cNvSpPr>
          <p:nvPr>
            <p:ph type="sldNum" sz="quarter" idx="5"/>
          </p:nvPr>
        </p:nvSpPr>
        <p:spPr>
          <a:noFill/>
        </p:spPr>
        <p:txBody>
          <a:bodyPr/>
          <a:lstStyle/>
          <a:p>
            <a:fld id="{BABC7987-B8BE-464F-B4DE-AADBA9D0AE16}" type="slidenum">
              <a:rPr lang="en-US" smtClean="0">
                <a:latin typeface="Times" pitchFamily="18" charset="0"/>
                <a:ea typeface="ＭＳ Ｐゴシック" pitchFamily="34" charset="-128"/>
              </a:rPr>
              <a:pPr/>
              <a:t>32</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337700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dirty="0"/>
          </a:p>
        </p:txBody>
      </p:sp>
      <p:sp>
        <p:nvSpPr>
          <p:cNvPr id="53251" name="Slide Number Placeholder 3"/>
          <p:cNvSpPr>
            <a:spLocks noGrp="1"/>
          </p:cNvSpPr>
          <p:nvPr>
            <p:ph type="sldNum" sz="quarter" idx="5"/>
          </p:nvPr>
        </p:nvSpPr>
        <p:spPr>
          <a:noFill/>
        </p:spPr>
        <p:txBody>
          <a:bodyPr/>
          <a:lstStyle/>
          <a:p>
            <a:fld id="{78458C93-9203-4FDB-91EA-1B8F107BC689}" type="slidenum">
              <a:rPr lang="en-US" smtClean="0">
                <a:latin typeface="Times" pitchFamily="18" charset="0"/>
                <a:ea typeface="ＭＳ Ｐゴシック" pitchFamily="34" charset="-128"/>
              </a:rPr>
              <a:pPr/>
              <a:t>33</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4144359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endParaRPr lang="en-US" dirty="0"/>
          </a:p>
        </p:txBody>
      </p:sp>
      <p:sp>
        <p:nvSpPr>
          <p:cNvPr id="55299" name="Slide Number Placeholder 3"/>
          <p:cNvSpPr>
            <a:spLocks noGrp="1"/>
          </p:cNvSpPr>
          <p:nvPr>
            <p:ph type="sldNum" sz="quarter" idx="5"/>
          </p:nvPr>
        </p:nvSpPr>
        <p:spPr>
          <a:noFill/>
        </p:spPr>
        <p:txBody>
          <a:bodyPr/>
          <a:lstStyle/>
          <a:p>
            <a:fld id="{03C60C7B-DEA1-4E52-B25B-1927FAB53F12}" type="slidenum">
              <a:rPr lang="en-US" smtClean="0">
                <a:latin typeface="Times" pitchFamily="18" charset="0"/>
                <a:ea typeface="ＭＳ Ｐゴシック" pitchFamily="34" charset="-128"/>
              </a:rPr>
              <a:pPr/>
              <a:t>34</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911001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US" dirty="0"/>
          </a:p>
        </p:txBody>
      </p:sp>
      <p:sp>
        <p:nvSpPr>
          <p:cNvPr id="57347" name="Slide Number Placeholder 3"/>
          <p:cNvSpPr>
            <a:spLocks noGrp="1"/>
          </p:cNvSpPr>
          <p:nvPr>
            <p:ph type="sldNum" sz="quarter" idx="5"/>
          </p:nvPr>
        </p:nvSpPr>
        <p:spPr>
          <a:noFill/>
        </p:spPr>
        <p:txBody>
          <a:bodyPr/>
          <a:lstStyle/>
          <a:p>
            <a:fld id="{9D5A9AB8-D984-415D-A27B-0F89805EAA88}" type="slidenum">
              <a:rPr lang="en-US" smtClean="0">
                <a:latin typeface="Times" pitchFamily="18" charset="0"/>
                <a:ea typeface="ＭＳ Ｐゴシック" pitchFamily="34" charset="-128"/>
              </a:rPr>
              <a:pPr/>
              <a:t>35</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928425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n-US" dirty="0"/>
          </a:p>
        </p:txBody>
      </p:sp>
      <p:sp>
        <p:nvSpPr>
          <p:cNvPr id="59395" name="Slide Number Placeholder 3"/>
          <p:cNvSpPr>
            <a:spLocks noGrp="1"/>
          </p:cNvSpPr>
          <p:nvPr>
            <p:ph type="sldNum" sz="quarter" idx="5"/>
          </p:nvPr>
        </p:nvSpPr>
        <p:spPr>
          <a:noFill/>
        </p:spPr>
        <p:txBody>
          <a:bodyPr/>
          <a:lstStyle/>
          <a:p>
            <a:fld id="{ABB2DB0A-A6CE-4430-B6FD-B056609DDF45}" type="slidenum">
              <a:rPr lang="en-US" smtClean="0">
                <a:latin typeface="Times" pitchFamily="18" charset="0"/>
                <a:ea typeface="ＭＳ Ｐゴシック" pitchFamily="34" charset="-128"/>
              </a:rPr>
              <a:pPr/>
              <a:t>36</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5182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dirty="0"/>
          </a:p>
        </p:txBody>
      </p:sp>
      <p:sp>
        <p:nvSpPr>
          <p:cNvPr id="61443" name="Slide Number Placeholder 3"/>
          <p:cNvSpPr>
            <a:spLocks noGrp="1"/>
          </p:cNvSpPr>
          <p:nvPr>
            <p:ph type="sldNum" sz="quarter" idx="5"/>
          </p:nvPr>
        </p:nvSpPr>
        <p:spPr>
          <a:noFill/>
        </p:spPr>
        <p:txBody>
          <a:bodyPr/>
          <a:lstStyle/>
          <a:p>
            <a:fld id="{FF6B8A05-B963-4B50-B086-71597EF47C05}" type="slidenum">
              <a:rPr lang="en-US" smtClean="0">
                <a:latin typeface="Times" pitchFamily="18" charset="0"/>
                <a:ea typeface="ＭＳ Ｐゴシック" pitchFamily="34" charset="-128"/>
              </a:rPr>
              <a:pPr/>
              <a:t>37</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714500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endParaRPr lang="en-US" dirty="0"/>
          </a:p>
        </p:txBody>
      </p:sp>
      <p:sp>
        <p:nvSpPr>
          <p:cNvPr id="63491" name="Slide Number Placeholder 3"/>
          <p:cNvSpPr>
            <a:spLocks noGrp="1"/>
          </p:cNvSpPr>
          <p:nvPr>
            <p:ph type="sldNum" sz="quarter" idx="5"/>
          </p:nvPr>
        </p:nvSpPr>
        <p:spPr>
          <a:noFill/>
        </p:spPr>
        <p:txBody>
          <a:bodyPr/>
          <a:lstStyle/>
          <a:p>
            <a:fld id="{EB9CCCE7-9483-4720-B3D8-E2FAE570C929}" type="slidenum">
              <a:rPr lang="en-US" smtClean="0">
                <a:latin typeface="Times" pitchFamily="18" charset="0"/>
                <a:ea typeface="ＭＳ Ｐゴシック" pitchFamily="34" charset="-128"/>
              </a:rPr>
              <a:pPr/>
              <a:t>38</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615952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dirty="0"/>
          </a:p>
        </p:txBody>
      </p:sp>
      <p:sp>
        <p:nvSpPr>
          <p:cNvPr id="65539" name="Slide Number Placeholder 3"/>
          <p:cNvSpPr>
            <a:spLocks noGrp="1"/>
          </p:cNvSpPr>
          <p:nvPr>
            <p:ph type="sldNum" sz="quarter" idx="5"/>
          </p:nvPr>
        </p:nvSpPr>
        <p:spPr>
          <a:noFill/>
        </p:spPr>
        <p:txBody>
          <a:bodyPr/>
          <a:lstStyle/>
          <a:p>
            <a:fld id="{87B8AF45-3820-49C7-A71D-349D6D8A41E9}" type="slidenum">
              <a:rPr lang="en-US" smtClean="0">
                <a:latin typeface="Times" pitchFamily="18" charset="0"/>
                <a:ea typeface="ＭＳ Ｐゴシック" pitchFamily="34" charset="-128"/>
              </a:rPr>
              <a:pPr/>
              <a:t>39</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5650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4</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777019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a:p>
        </p:txBody>
      </p:sp>
      <p:sp>
        <p:nvSpPr>
          <p:cNvPr id="67587" name="Slide Number Placeholder 3"/>
          <p:cNvSpPr>
            <a:spLocks noGrp="1"/>
          </p:cNvSpPr>
          <p:nvPr>
            <p:ph type="sldNum" sz="quarter" idx="5"/>
          </p:nvPr>
        </p:nvSpPr>
        <p:spPr>
          <a:noFill/>
        </p:spPr>
        <p:txBody>
          <a:bodyPr/>
          <a:lstStyle/>
          <a:p>
            <a:fld id="{58384FBA-766A-43CD-9ADF-FFA87B611BD7}" type="slidenum">
              <a:rPr lang="en-US" smtClean="0">
                <a:latin typeface="Times" pitchFamily="18" charset="0"/>
                <a:ea typeface="ＭＳ Ｐゴシック" pitchFamily="34" charset="-128"/>
              </a:rPr>
              <a:pPr/>
              <a:t>40</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273606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
        <p:nvSpPr>
          <p:cNvPr id="69635" name="Slide Number Placeholder 3"/>
          <p:cNvSpPr>
            <a:spLocks noGrp="1"/>
          </p:cNvSpPr>
          <p:nvPr>
            <p:ph type="sldNum" sz="quarter" idx="5"/>
          </p:nvPr>
        </p:nvSpPr>
        <p:spPr>
          <a:noFill/>
        </p:spPr>
        <p:txBody>
          <a:bodyPr/>
          <a:lstStyle/>
          <a:p>
            <a:fld id="{77A3E50B-A221-4CFA-BA83-149EA40209A7}" type="slidenum">
              <a:rPr lang="en-US" smtClean="0">
                <a:latin typeface="Times" pitchFamily="18" charset="0"/>
                <a:ea typeface="ＭＳ Ｐゴシック" pitchFamily="34" charset="-128"/>
              </a:rPr>
              <a:pPr/>
              <a:t>41</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819603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dirty="0"/>
          </a:p>
        </p:txBody>
      </p:sp>
      <p:sp>
        <p:nvSpPr>
          <p:cNvPr id="71683" name="Slide Number Placeholder 3"/>
          <p:cNvSpPr>
            <a:spLocks noGrp="1"/>
          </p:cNvSpPr>
          <p:nvPr>
            <p:ph type="sldNum" sz="quarter" idx="5"/>
          </p:nvPr>
        </p:nvSpPr>
        <p:spPr>
          <a:noFill/>
        </p:spPr>
        <p:txBody>
          <a:bodyPr/>
          <a:lstStyle/>
          <a:p>
            <a:fld id="{6ECA3F35-76FF-4FD5-9054-BCF7BDBF91B3}" type="slidenum">
              <a:rPr lang="en-US" smtClean="0">
                <a:latin typeface="Times" pitchFamily="18" charset="0"/>
                <a:ea typeface="ＭＳ Ｐゴシック" pitchFamily="34" charset="-128"/>
              </a:rPr>
              <a:pPr/>
              <a:t>42</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4080543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a:p>
        </p:txBody>
      </p:sp>
      <p:sp>
        <p:nvSpPr>
          <p:cNvPr id="75779" name="Slide Number Placeholder 3"/>
          <p:cNvSpPr>
            <a:spLocks noGrp="1"/>
          </p:cNvSpPr>
          <p:nvPr>
            <p:ph type="sldNum" sz="quarter" idx="5"/>
          </p:nvPr>
        </p:nvSpPr>
        <p:spPr>
          <a:noFill/>
        </p:spPr>
        <p:txBody>
          <a:bodyPr/>
          <a:lstStyle/>
          <a:p>
            <a:fld id="{BA1E8034-B1E5-4610-A3C4-2464CF4497A5}" type="slidenum">
              <a:rPr lang="en-US" smtClean="0">
                <a:latin typeface="Times" pitchFamily="18" charset="0"/>
                <a:ea typeface="ＭＳ Ｐゴシック" pitchFamily="34" charset="-128"/>
              </a:rPr>
              <a:pPr/>
              <a:t>43</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418765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dirty="0"/>
          </a:p>
        </p:txBody>
      </p:sp>
      <p:sp>
        <p:nvSpPr>
          <p:cNvPr id="77827" name="Slide Number Placeholder 3"/>
          <p:cNvSpPr>
            <a:spLocks noGrp="1"/>
          </p:cNvSpPr>
          <p:nvPr>
            <p:ph type="sldNum" sz="quarter" idx="5"/>
          </p:nvPr>
        </p:nvSpPr>
        <p:spPr>
          <a:noFill/>
        </p:spPr>
        <p:txBody>
          <a:bodyPr/>
          <a:lstStyle/>
          <a:p>
            <a:fld id="{99EC5EFE-0B1C-46EE-B43F-D0DB4AED3DD9}" type="slidenum">
              <a:rPr lang="en-US" smtClean="0">
                <a:latin typeface="Times" pitchFamily="18" charset="0"/>
                <a:ea typeface="ＭＳ Ｐゴシック" pitchFamily="34" charset="-128"/>
              </a:rPr>
              <a:pPr/>
              <a:t>44</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1294896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endParaRPr lang="en-US" dirty="0"/>
          </a:p>
        </p:txBody>
      </p:sp>
      <p:sp>
        <p:nvSpPr>
          <p:cNvPr id="79875" name="Slide Number Placeholder 3"/>
          <p:cNvSpPr>
            <a:spLocks noGrp="1"/>
          </p:cNvSpPr>
          <p:nvPr>
            <p:ph type="sldNum" sz="quarter" idx="5"/>
          </p:nvPr>
        </p:nvSpPr>
        <p:spPr>
          <a:noFill/>
        </p:spPr>
        <p:txBody>
          <a:bodyPr/>
          <a:lstStyle/>
          <a:p>
            <a:fld id="{8D97DBA2-DD73-46CD-A46B-4F732D81FF4E}" type="slidenum">
              <a:rPr lang="en-US" smtClean="0">
                <a:latin typeface="Times" pitchFamily="18" charset="0"/>
                <a:ea typeface="ＭＳ Ｐゴシック" pitchFamily="34" charset="-128"/>
              </a:rPr>
              <a:pPr/>
              <a:t>45</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519089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85B3D3E5-3790-452F-99CB-6AABFF4EC57F}" type="slidenum">
              <a:rPr lang="en-US" smtClean="0">
                <a:latin typeface="Times" pitchFamily="18" charset="0"/>
                <a:ea typeface="ＭＳ Ｐゴシック" pitchFamily="34" charset="-128"/>
              </a:rPr>
              <a:pPr/>
              <a:t>46</a:t>
            </a:fld>
            <a:endParaRPr lang="en-US" dirty="0">
              <a:latin typeface="Times" pitchFamily="18" charset="0"/>
              <a:ea typeface="ＭＳ Ｐゴシック" pitchFamily="34" charset="-128"/>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6066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5</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17256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6</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76110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7</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284710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8</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56670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endParaRPr lang="en-US" dirty="0"/>
          </a:p>
        </p:txBody>
      </p:sp>
      <p:sp>
        <p:nvSpPr>
          <p:cNvPr id="83971" name="Slide Number Placeholder 3"/>
          <p:cNvSpPr>
            <a:spLocks noGrp="1"/>
          </p:cNvSpPr>
          <p:nvPr>
            <p:ph type="sldNum" sz="quarter" idx="5"/>
          </p:nvPr>
        </p:nvSpPr>
        <p:spPr>
          <a:noFill/>
        </p:spPr>
        <p:txBody>
          <a:bodyPr/>
          <a:lstStyle/>
          <a:p>
            <a:fld id="{AB6D60D2-5C97-4205-BF5B-04AFF6D98FFE}" type="slidenum">
              <a:rPr lang="en-US" smtClean="0">
                <a:latin typeface="Times" pitchFamily="18" charset="0"/>
                <a:ea typeface="ＭＳ Ｐゴシック" pitchFamily="34" charset="-128"/>
              </a:rPr>
              <a:pPr/>
              <a:t>9</a:t>
            </a:fld>
            <a:endParaRPr lang="en-US" dirty="0">
              <a:latin typeface="Times" pitchFamily="18" charset="0"/>
              <a:ea typeface="ＭＳ Ｐゴシック" pitchFamily="34" charset="-128"/>
            </a:endParaRPr>
          </a:p>
        </p:txBody>
      </p:sp>
    </p:spTree>
    <p:extLst>
      <p:ext uri="{BB962C8B-B14F-4D97-AF65-F5344CB8AC3E}">
        <p14:creationId xmlns:p14="http://schemas.microsoft.com/office/powerpoint/2010/main" val="354461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2"/>
            <a:ext cx="4038600" cy="4525963"/>
          </a:xfrm>
        </p:spPr>
        <p:txBody>
          <a:bodyPr/>
          <a:lstStyle>
            <a:lvl1pPr>
              <a:defRPr sz="300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7" name="Slide Number Placeholder 5"/>
          <p:cNvSpPr>
            <a:spLocks noGrp="1"/>
          </p:cNvSpPr>
          <p:nvPr>
            <p:ph type="sldNum" sz="quarter" idx="12"/>
          </p:nvPr>
        </p:nvSpPr>
        <p:spPr/>
        <p:txBody>
          <a:bodyPr/>
          <a:lstStyle>
            <a:lvl1pPr>
              <a:defRPr/>
            </a:lvl1pPr>
          </a:lstStyle>
          <a:p>
            <a:pPr>
              <a:defRPr/>
            </a:pPr>
            <a:r>
              <a:rPr lang="en-US" dirty="0">
                <a:solidFill>
                  <a:prstClr val="black"/>
                </a:solidFill>
              </a:rPr>
              <a:t>1- </a:t>
            </a:r>
            <a:fld id="{3707454D-ADDE-4D7D-B9D2-690347C69ACB}" type="slidenum">
              <a:rPr lang="en-US" smtClean="0">
                <a:solidFill>
                  <a:prstClr val="black"/>
                </a:solidFill>
              </a:rPr>
              <a:pPr>
                <a:defRPr/>
              </a:pPr>
              <a:t>‹#›</a:t>
            </a:fld>
            <a:endParaRPr lang="en-US" dirty="0">
              <a:solidFill>
                <a:prstClr val="black"/>
              </a:solidFill>
            </a:endParaRPr>
          </a:p>
        </p:txBody>
      </p:sp>
      <p:pic>
        <p:nvPicPr>
          <p:cNvPr id="8" name="Picture 7"/>
          <p:cNvPicPr>
            <a:picLocks noChangeAspect="1"/>
          </p:cNvPicPr>
          <p:nvPr userDrawn="1"/>
        </p:nvPicPr>
        <p:blipFill>
          <a:blip r:embed="rId2"/>
          <a:stretch>
            <a:fillRect/>
          </a:stretch>
        </p:blipFill>
        <p:spPr>
          <a:xfrm>
            <a:off x="1010782" y="1842183"/>
            <a:ext cx="2647418" cy="4041998"/>
          </a:xfrm>
          <a:prstGeom prst="rect">
            <a:avLst/>
          </a:prstGeom>
        </p:spPr>
      </p:pic>
    </p:spTree>
    <p:extLst>
      <p:ext uri="{BB962C8B-B14F-4D97-AF65-F5344CB8AC3E}">
        <p14:creationId xmlns:p14="http://schemas.microsoft.com/office/powerpoint/2010/main" val="27136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209800"/>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124200"/>
            <a:ext cx="6400800" cy="2971800"/>
          </a:xfrm>
        </p:spPr>
        <p:txBody>
          <a:bodyPr/>
          <a:lstStyle>
            <a:lvl1pPr marL="0" indent="0" algn="ctr">
              <a:buNone/>
              <a:defRPr b="1" baseline="0">
                <a:solidFill>
                  <a:schemeClr val="accent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dirty="0"/>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3048000" cy="365125"/>
          </a:xfrm>
        </p:spPr>
        <p:txBody>
          <a:bodyPr/>
          <a:lstStyle>
            <a:lvl1pPr>
              <a:defRPr baseline="0" dirty="0" smtClean="0">
                <a:solidFill>
                  <a:srgbClr val="0033CC"/>
                </a:solidFill>
              </a:defRPr>
            </a:lvl1pPr>
          </a:lstStyle>
          <a:p>
            <a:pPr>
              <a:defRPr/>
            </a:pPr>
            <a:r>
              <a:rPr lang="en-US" dirty="0"/>
              <a:t>Copyright © 2017 Pearson Education, Inc.</a:t>
            </a:r>
          </a:p>
        </p:txBody>
      </p:sp>
      <p:sp>
        <p:nvSpPr>
          <p:cNvPr id="6" name="Slide Number Placeholder 5"/>
          <p:cNvSpPr>
            <a:spLocks noGrp="1"/>
          </p:cNvSpPr>
          <p:nvPr>
            <p:ph type="sldNum" sz="quarter" idx="12"/>
          </p:nvPr>
        </p:nvSpPr>
        <p:spPr/>
        <p:txBody>
          <a:bodyPr/>
          <a:lstStyle>
            <a:lvl1pPr>
              <a:defRPr dirty="0"/>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04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5289"/>
            <a:ext cx="8229600" cy="11430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defRPr sz="3200" baseline="0"/>
            </a:lvl1pPr>
            <a:lvl2pPr>
              <a:spcBef>
                <a:spcPts val="0"/>
              </a:spcBef>
              <a:defRPr sz="3000" baseline="0"/>
            </a:lvl2pPr>
            <a:lvl3pPr>
              <a:spcBef>
                <a:spcPts val="0"/>
              </a:spcBef>
              <a:defRPr sz="2800" baseline="0"/>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6"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8473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dirty="0"/>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24602"/>
            <a:ext cx="3048000" cy="365125"/>
          </a:xfrm>
        </p:spPr>
        <p:txBody>
          <a:bodyPr/>
          <a:lstStyle>
            <a:lvl1pPr>
              <a:defRPr baseline="0" dirty="0" smtClean="0">
                <a:solidFill>
                  <a:srgbClr val="0033CC"/>
                </a:solidFill>
              </a:defRPr>
            </a:lvl1pPr>
          </a:lstStyle>
          <a:p>
            <a:pPr>
              <a:defRPr/>
            </a:pPr>
            <a:r>
              <a:rPr lang="en-US" dirty="0"/>
              <a:t>Copyright © 2017 Pearson Education, Inc.</a:t>
            </a:r>
          </a:p>
        </p:txBody>
      </p:sp>
      <p:sp>
        <p:nvSpPr>
          <p:cNvPr id="6" name="Slide Number Placeholder 5"/>
          <p:cNvSpPr>
            <a:spLocks noGrp="1"/>
          </p:cNvSpPr>
          <p:nvPr>
            <p:ph type="sldNum" sz="quarter" idx="12"/>
          </p:nvPr>
        </p:nvSpPr>
        <p:spPr/>
        <p:txBody>
          <a:bodyPr/>
          <a:lstStyle>
            <a:lvl1pPr>
              <a:defRPr dirty="0"/>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199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9"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641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5"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7463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4"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442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7"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1417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 2017 Pearson Education, Inc.</a:t>
            </a:r>
          </a:p>
        </p:txBody>
      </p:sp>
      <p:sp>
        <p:nvSpPr>
          <p:cNvPr id="7"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1475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7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2971800" y="6356352"/>
            <a:ext cx="3048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050" baseline="0" dirty="0" smtClean="0">
                <a:solidFill>
                  <a:srgbClr val="0033CC"/>
                </a:solidFill>
                <a:latin typeface="Arial" charset="0"/>
                <a:ea typeface="MS PGothic" charset="0"/>
                <a:cs typeface="Arial" charset="0"/>
              </a:defRPr>
            </a:lvl1pPr>
          </a:lstStyle>
          <a:p>
            <a:pPr>
              <a:defRPr/>
            </a:pPr>
            <a:r>
              <a:rPr lang="en-US" dirty="0"/>
              <a:t>Copyright © 2017 Pearson Education, Inc.</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050" baseline="0" dirty="0">
                <a:solidFill>
                  <a:srgbClr val="0033CC"/>
                </a:solidFill>
                <a:latin typeface="Arial" charset="0"/>
                <a:ea typeface="MS PGothic" charset="0"/>
                <a:cs typeface="Arial" charset="0"/>
              </a:defRPr>
            </a:lvl1pPr>
          </a:lstStyle>
          <a:p>
            <a:pPr>
              <a:defRPr/>
            </a:pPr>
            <a:r>
              <a:rPr lang="en-US" dirty="0"/>
              <a:t> Chapter 1- Slide </a:t>
            </a:r>
            <a:fld id="{3707454D-ADDE-4D7D-B9D2-690347C69ACB}" type="slidenum">
              <a:rPr lang="en-US" smtClean="0"/>
              <a:pPr>
                <a:defRPr/>
              </a:pPr>
              <a:t>‹#›</a:t>
            </a:fld>
            <a:endParaRPr lang="en-US" dirty="0"/>
          </a:p>
        </p:txBody>
      </p:sp>
      <p:graphicFrame>
        <p:nvGraphicFramePr>
          <p:cNvPr id="2" name="Object 1"/>
          <p:cNvGraphicFramePr>
            <a:graphicFrameLocks noChangeAspect="1"/>
          </p:cNvGraphicFramePr>
          <p:nvPr userDrawn="1">
            <p:extLst/>
          </p:nvPr>
        </p:nvGraphicFramePr>
        <p:xfrm>
          <a:off x="-25400" y="0"/>
          <a:ext cx="7159625" cy="4778375"/>
        </p:xfrm>
        <a:graphic>
          <a:graphicData uri="http://schemas.openxmlformats.org/presentationml/2006/ole">
            <mc:AlternateContent xmlns:mc="http://schemas.openxmlformats.org/markup-compatibility/2006">
              <mc:Choice xmlns:v="urn:schemas-microsoft-com:vml" Requires="v">
                <p:oleObj spid="_x0000_s1072" name="Document" r:id="rId12" imgW="6099262" imgH="4063040" progId="Word.Document.12">
                  <p:embed/>
                </p:oleObj>
              </mc:Choice>
              <mc:Fallback>
                <p:oleObj name="Document" r:id="rId12" imgW="6099262" imgH="4063040" progId="Word.Document.12">
                  <p:embed/>
                  <p:pic>
                    <p:nvPicPr>
                      <p:cNvPr id="0" name=""/>
                      <p:cNvPicPr/>
                      <p:nvPr/>
                    </p:nvPicPr>
                    <p:blipFill>
                      <a:blip r:embed="rId13"/>
                      <a:stretch>
                        <a:fillRect/>
                      </a:stretch>
                    </p:blipFill>
                    <p:spPr>
                      <a:xfrm>
                        <a:off x="-25400" y="0"/>
                        <a:ext cx="7159625" cy="4778375"/>
                      </a:xfrm>
                      <a:prstGeom prst="rect">
                        <a:avLst/>
                      </a:prstGeom>
                    </p:spPr>
                  </p:pic>
                </p:oleObj>
              </mc:Fallback>
            </mc:AlternateContent>
          </a:graphicData>
        </a:graphic>
      </p:graphicFrame>
    </p:spTree>
    <p:extLst>
      <p:ext uri="{BB962C8B-B14F-4D97-AF65-F5344CB8AC3E}">
        <p14:creationId xmlns:p14="http://schemas.microsoft.com/office/powerpoint/2010/main" val="355422232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hf hdr="0" dt="0"/>
  <p:txStyles>
    <p:titleStyle>
      <a:lvl1pPr algn="ctr" defTabSz="342900" rtl="0" eaLnBrk="0" fontAlgn="base" hangingPunct="0">
        <a:spcBef>
          <a:spcPct val="0"/>
        </a:spcBef>
        <a:spcAft>
          <a:spcPct val="0"/>
        </a:spcAft>
        <a:defRPr sz="3400" kern="1200" baseline="0">
          <a:solidFill>
            <a:srgbClr val="004EC0"/>
          </a:solidFill>
          <a:latin typeface="Arial"/>
          <a:ea typeface="ＭＳ Ｐゴシック" pitchFamily="-111" charset="-128"/>
          <a:cs typeface="Arial"/>
        </a:defRPr>
      </a:lvl1pPr>
      <a:lvl2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2pPr>
      <a:lvl3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3pPr>
      <a:lvl4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4pPr>
      <a:lvl5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5pPr>
      <a:lvl6pPr marL="342900" algn="ctr" defTabSz="342900" rtl="0" eaLnBrk="1" fontAlgn="base" hangingPunct="1">
        <a:spcBef>
          <a:spcPct val="0"/>
        </a:spcBef>
        <a:spcAft>
          <a:spcPct val="0"/>
        </a:spcAft>
        <a:defRPr sz="3300">
          <a:solidFill>
            <a:schemeClr val="tx1"/>
          </a:solidFill>
          <a:latin typeface="Arial" charset="0"/>
          <a:ea typeface="ＭＳ Ｐゴシック" charset="0"/>
        </a:defRPr>
      </a:lvl6pPr>
      <a:lvl7pPr marL="685800" algn="ctr" defTabSz="342900" rtl="0" eaLnBrk="1" fontAlgn="base" hangingPunct="1">
        <a:spcBef>
          <a:spcPct val="0"/>
        </a:spcBef>
        <a:spcAft>
          <a:spcPct val="0"/>
        </a:spcAft>
        <a:defRPr sz="3300">
          <a:solidFill>
            <a:schemeClr val="tx1"/>
          </a:solidFill>
          <a:latin typeface="Arial" charset="0"/>
          <a:ea typeface="ＭＳ Ｐゴシック" charset="0"/>
        </a:defRPr>
      </a:lvl7pPr>
      <a:lvl8pPr marL="1028700" algn="ctr" defTabSz="342900" rtl="0" eaLnBrk="1" fontAlgn="base" hangingPunct="1">
        <a:spcBef>
          <a:spcPct val="0"/>
        </a:spcBef>
        <a:spcAft>
          <a:spcPct val="0"/>
        </a:spcAft>
        <a:defRPr sz="3300">
          <a:solidFill>
            <a:schemeClr val="tx1"/>
          </a:solidFill>
          <a:latin typeface="Arial" charset="0"/>
          <a:ea typeface="ＭＳ Ｐゴシック" charset="0"/>
        </a:defRPr>
      </a:lvl8pPr>
      <a:lvl9pPr marL="1371600" algn="ctr" defTabSz="342900" rtl="0" eaLnBrk="1" fontAlgn="base" hangingPunct="1">
        <a:spcBef>
          <a:spcPct val="0"/>
        </a:spcBef>
        <a:spcAft>
          <a:spcPct val="0"/>
        </a:spcAft>
        <a:defRPr sz="3300">
          <a:solidFill>
            <a:schemeClr val="tx1"/>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Clr>
          <a:srgbClr val="0033CC"/>
        </a:buClr>
        <a:buFont typeface="Wingdings" panose="05000000000000000000" pitchFamily="2" charset="2"/>
        <a:buChar char="Ø"/>
        <a:defRPr sz="3200" kern="1200" baseline="0">
          <a:solidFill>
            <a:schemeClr val="accent1">
              <a:lumMod val="50000"/>
            </a:schemeClr>
          </a:solidFill>
          <a:latin typeface="Arial"/>
          <a:ea typeface="ＭＳ Ｐゴシック" pitchFamily="-111" charset="-128"/>
          <a:cs typeface="Arial"/>
        </a:defRPr>
      </a:lvl1pPr>
      <a:lvl2pPr marL="557213" indent="-214313" algn="l" defTabSz="342900" rtl="0" eaLnBrk="0" fontAlgn="base" hangingPunct="0">
        <a:spcBef>
          <a:spcPct val="20000"/>
        </a:spcBef>
        <a:spcAft>
          <a:spcPct val="0"/>
        </a:spcAft>
        <a:buClr>
          <a:srgbClr val="0033CC"/>
        </a:buClr>
        <a:buSzPct val="100000"/>
        <a:buFont typeface="Wingdings" panose="05000000000000000000" pitchFamily="2" charset="2"/>
        <a:buChar char="§"/>
        <a:defRPr sz="2800" kern="1200" baseline="0">
          <a:solidFill>
            <a:schemeClr val="accent1">
              <a:lumMod val="50000"/>
            </a:schemeClr>
          </a:solidFill>
          <a:latin typeface="Arial"/>
          <a:ea typeface="ＭＳ Ｐゴシック" pitchFamily="-111" charset="-128"/>
          <a:cs typeface="Arial"/>
        </a:defRPr>
      </a:lvl2pPr>
      <a:lvl3pPr marL="857250" indent="-171450" algn="l" defTabSz="342900" rtl="0" eaLnBrk="0" fontAlgn="base" hangingPunct="0">
        <a:spcBef>
          <a:spcPct val="20000"/>
        </a:spcBef>
        <a:spcAft>
          <a:spcPct val="0"/>
        </a:spcAft>
        <a:buClr>
          <a:srgbClr val="0033CC"/>
        </a:buClr>
        <a:buSzPct val="100000"/>
        <a:buFont typeface="Arial" panose="020B0604020202020204" pitchFamily="34" charset="0"/>
        <a:buChar char="•"/>
        <a:defRPr sz="2400" kern="1200" baseline="0">
          <a:solidFill>
            <a:schemeClr val="accent1">
              <a:lumMod val="50000"/>
            </a:schemeClr>
          </a:solidFill>
          <a:latin typeface="Arial"/>
          <a:ea typeface="ＭＳ Ｐゴシック" pitchFamily="-111" charset="-128"/>
          <a:cs typeface="Arial"/>
        </a:defRPr>
      </a:lvl3pPr>
      <a:lvl4pPr marL="1200150" indent="-171450" algn="l" defTabSz="342900" rtl="0" eaLnBrk="0" fontAlgn="base" hangingPunct="0">
        <a:spcBef>
          <a:spcPct val="20000"/>
        </a:spcBef>
        <a:spcAft>
          <a:spcPct val="0"/>
        </a:spcAft>
        <a:buClr>
          <a:srgbClr val="0033CC"/>
        </a:buClr>
        <a:buSzPct val="100000"/>
        <a:buFont typeface="Arial" charset="0"/>
        <a:buChar char="–"/>
        <a:defRPr sz="1800" kern="1200" baseline="0">
          <a:solidFill>
            <a:schemeClr val="accent1">
              <a:lumMod val="50000"/>
            </a:schemeClr>
          </a:solidFill>
          <a:latin typeface="Arial"/>
          <a:ea typeface="ＭＳ Ｐゴシック" pitchFamily="-111" charset="-128"/>
          <a:cs typeface="Arial"/>
        </a:defRPr>
      </a:lvl4pPr>
      <a:lvl5pPr marL="1371600" indent="0" algn="l" defTabSz="342900" rtl="0" eaLnBrk="0" fontAlgn="base" hangingPunct="0">
        <a:spcBef>
          <a:spcPct val="20000"/>
        </a:spcBef>
        <a:spcAft>
          <a:spcPct val="0"/>
        </a:spcAft>
        <a:buFontTx/>
        <a:buNone/>
        <a:defRPr sz="1500" kern="1200">
          <a:solidFill>
            <a:schemeClr val="tx1"/>
          </a:solidFill>
          <a:latin typeface="Arial"/>
          <a:ea typeface="ＭＳ Ｐゴシック" pitchFamily="-111"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file:///\\localhost\\cid\3287383400_217756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a:latin typeface="Arial" charset="0"/>
                <a:cs typeface="Arial" charset="0"/>
              </a:rPr>
              <a:t> </a:t>
            </a:r>
          </a:p>
        </p:txBody>
      </p:sp>
      <p:sp>
        <p:nvSpPr>
          <p:cNvPr id="3" name="Subtitle 2"/>
          <p:cNvSpPr>
            <a:spLocks noGrp="1"/>
          </p:cNvSpPr>
          <p:nvPr>
            <p:ph type="subTitle" idx="1"/>
          </p:nvPr>
        </p:nvSpPr>
        <p:spPr>
          <a:xfrm>
            <a:off x="4267200" y="2362200"/>
            <a:ext cx="4572000" cy="2971800"/>
          </a:xfrm>
        </p:spPr>
        <p:txBody>
          <a:bodyPr rtlCol="0">
            <a:normAutofit/>
          </a:bodyPr>
          <a:lstStyle/>
          <a:p>
            <a:pPr algn="l" eaLnBrk="1" fontAlgn="auto" hangingPunct="1">
              <a:spcAft>
                <a:spcPts val="0"/>
              </a:spcAft>
              <a:buFont typeface="Arial"/>
              <a:buNone/>
              <a:defRPr/>
            </a:pPr>
            <a:r>
              <a:rPr lang="en-US" dirty="0">
                <a:ea typeface="+mn-ea"/>
              </a:rPr>
              <a:t>Chapter 2:</a:t>
            </a:r>
          </a:p>
          <a:p>
            <a:pPr algn="l" eaLnBrk="1" fontAlgn="auto" hangingPunct="1">
              <a:spcAft>
                <a:spcPts val="0"/>
              </a:spcAft>
              <a:buFont typeface="Arial"/>
              <a:buNone/>
              <a:defRPr/>
            </a:pPr>
            <a:r>
              <a:rPr lang="en-US" dirty="0">
                <a:ea typeface="+mn-ea"/>
              </a:rPr>
              <a:t>Contextual Influences on Compensation Practice</a:t>
            </a:r>
          </a:p>
        </p:txBody>
      </p:sp>
      <p:sp>
        <p:nvSpPr>
          <p:cNvPr id="15363" name="Footer Placeholder 4"/>
          <p:cNvSpPr>
            <a:spLocks noGrp="1"/>
          </p:cNvSpPr>
          <p:nvPr>
            <p:ph type="ftr" sz="quarter" idx="11"/>
          </p:nvPr>
        </p:nvSpPr>
        <p:spPr bwMode="auto">
          <a:xfrm>
            <a:off x="2971800" y="6356352"/>
            <a:ext cx="3048000" cy="365125"/>
          </a:xfrm>
          <a:noFill/>
          <a:ln>
            <a:miter lim="800000"/>
            <a:headEnd/>
            <a:tailEnd/>
          </a:ln>
        </p:spPr>
        <p:txBody>
          <a:bodyPr anchor="ctr"/>
          <a:lstStyle/>
          <a:p>
            <a:r>
              <a:rPr lang="en-US" dirty="0">
                <a:ea typeface="ＭＳ Ｐゴシック" pitchFamily="-111" charset="-128"/>
              </a:rPr>
              <a:t>Copyright © 2017 Pearson Education, Inc.</a:t>
            </a:r>
          </a:p>
        </p:txBody>
      </p:sp>
      <p:sp>
        <p:nvSpPr>
          <p:cNvPr id="1536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2-</a:t>
            </a:r>
            <a:fld id="{4F375E7B-9482-482A-84CE-E00A794B3ED6}" type="slidenum">
              <a:rPr lang="en-US" smtClean="0">
                <a:ea typeface="ＭＳ Ｐゴシック" pitchFamily="-111" charset="-128"/>
              </a:rPr>
              <a:pPr/>
              <a:t>1</a:t>
            </a:fld>
            <a:endParaRPr lang="en-US" dirty="0">
              <a:ea typeface="ＭＳ Ｐゴシック" pitchFamily="-111"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09" y="1257300"/>
            <a:ext cx="3505200" cy="4016376"/>
          </a:xfrm>
          <a:prstGeom prst="rect">
            <a:avLst/>
          </a:prstGeom>
          <a:ln>
            <a:solidFill>
              <a:schemeClr val="tx1"/>
            </a:solidFill>
          </a:ln>
        </p:spPr>
      </p:pic>
    </p:spTree>
    <p:extLst>
      <p:ext uri="{BB962C8B-B14F-4D97-AF65-F5344CB8AC3E}">
        <p14:creationId xmlns:p14="http://schemas.microsoft.com/office/powerpoint/2010/main" val="242729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Occupational Wage Differentials:</a:t>
            </a:r>
            <a:br>
              <a:rPr lang="en-US" dirty="0">
                <a:latin typeface="Arial" charset="0"/>
                <a:cs typeface="Arial" charset="0"/>
              </a:rPr>
            </a:br>
            <a:r>
              <a:rPr lang="en-US" dirty="0">
                <a:latin typeface="Arial" charset="0"/>
                <a:cs typeface="Arial" charset="0"/>
              </a:rPr>
              <a:t>Supply and Demand</a:t>
            </a:r>
          </a:p>
        </p:txBody>
      </p:sp>
      <p:sp>
        <p:nvSpPr>
          <p:cNvPr id="82946" name="Content Placeholder 2"/>
          <p:cNvSpPr>
            <a:spLocks noGrp="1"/>
          </p:cNvSpPr>
          <p:nvPr>
            <p:ph idx="1"/>
          </p:nvPr>
        </p:nvSpPr>
        <p:spPr>
          <a:xfrm>
            <a:off x="457200" y="1600200"/>
            <a:ext cx="8229600" cy="4525963"/>
          </a:xfrm>
        </p:spPr>
        <p:txBody>
          <a:bodyPr anchor="ctr"/>
          <a:lstStyle/>
          <a:p>
            <a:pPr eaLnBrk="1" hangingPunct="1">
              <a:spcBef>
                <a:spcPct val="0"/>
              </a:spcBef>
              <a:spcAft>
                <a:spcPts val="1200"/>
              </a:spcAft>
            </a:pPr>
            <a:r>
              <a:rPr lang="en-US" sz="2800" dirty="0">
                <a:latin typeface="Arial" charset="0"/>
                <a:cs typeface="Arial" charset="0"/>
              </a:rPr>
              <a:t>When labor supply &lt; employer demand, companies compete for limited talent</a:t>
            </a:r>
          </a:p>
          <a:p>
            <a:pPr eaLnBrk="1" hangingPunct="1">
              <a:spcBef>
                <a:spcPct val="0"/>
              </a:spcBef>
              <a:spcAft>
                <a:spcPts val="1200"/>
              </a:spcAft>
            </a:pPr>
            <a:r>
              <a:rPr lang="en-US" sz="2800" dirty="0">
                <a:latin typeface="Arial" charset="0"/>
                <a:cs typeface="Arial" charset="0"/>
              </a:rPr>
              <a:t>Wages are typically greater when labor supply &lt; employer demand</a:t>
            </a:r>
          </a:p>
          <a:p>
            <a:pPr lvl="1" eaLnBrk="1" hangingPunct="1">
              <a:spcBef>
                <a:spcPct val="0"/>
              </a:spcBef>
              <a:spcAft>
                <a:spcPts val="1200"/>
              </a:spcAft>
            </a:pPr>
            <a:r>
              <a:rPr lang="en-US" sz="2600" dirty="0">
                <a:latin typeface="Arial" charset="0"/>
                <a:cs typeface="Arial" charset="0"/>
              </a:rPr>
              <a:t>Cybersecurity experts are in high demand given the continued upward trends in cyberattacks</a:t>
            </a:r>
          </a:p>
          <a:p>
            <a:pPr lvl="1" eaLnBrk="1" hangingPunct="1">
              <a:spcBef>
                <a:spcPct val="0"/>
              </a:spcBef>
              <a:spcAft>
                <a:spcPts val="1200"/>
              </a:spcAft>
            </a:pPr>
            <a:r>
              <a:rPr lang="en-US" sz="2600" dirty="0">
                <a:latin typeface="Arial" charset="0"/>
                <a:cs typeface="Arial" charset="0"/>
              </a:rPr>
              <a:t>Fast food restaurant workers are in high demand since economic conditions improved, creating higher paying alternatives, necessitating that many restaurants pay higher wages</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10</a:t>
            </a:fld>
            <a:endParaRPr lang="en-US" dirty="0">
              <a:ea typeface="ＭＳ Ｐゴシック" pitchFamily="34" charset="-128"/>
            </a:endParaRPr>
          </a:p>
        </p:txBody>
      </p:sp>
      <p:sp>
        <p:nvSpPr>
          <p:cNvPr id="7" name="Double Wave 6"/>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675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Geographic Pay Differentials</a:t>
            </a:r>
          </a:p>
        </p:txBody>
      </p:sp>
      <p:sp>
        <p:nvSpPr>
          <p:cNvPr id="82946" name="Content Placeholder 2"/>
          <p:cNvSpPr>
            <a:spLocks noGrp="1"/>
          </p:cNvSpPr>
          <p:nvPr>
            <p:ph idx="1"/>
          </p:nvPr>
        </p:nvSpPr>
        <p:spPr>
          <a:xfrm>
            <a:off x="457200" y="1600200"/>
            <a:ext cx="8229600" cy="4525963"/>
          </a:xfrm>
        </p:spPr>
        <p:txBody>
          <a:bodyPr anchor="t"/>
          <a:lstStyle/>
          <a:p>
            <a:pPr eaLnBrk="1" hangingPunct="1">
              <a:spcBef>
                <a:spcPct val="0"/>
              </a:spcBef>
              <a:spcAft>
                <a:spcPts val="1200"/>
              </a:spcAft>
            </a:pPr>
            <a:r>
              <a:rPr lang="en-US" sz="2800" i="1" dirty="0">
                <a:latin typeface="Arial" charset="0"/>
                <a:cs typeface="Arial" charset="0"/>
              </a:rPr>
              <a:t>Relative pay differentials </a:t>
            </a:r>
            <a:r>
              <a:rPr lang="en-US" sz="2800" dirty="0">
                <a:latin typeface="Arial" charset="0"/>
                <a:cs typeface="Arial" charset="0"/>
              </a:rPr>
              <a:t>are often expressed as the percentage difference between a specific location and the national average</a:t>
            </a:r>
          </a:p>
          <a:p>
            <a:pPr lvl="1" eaLnBrk="1" hangingPunct="1">
              <a:spcBef>
                <a:spcPct val="0"/>
              </a:spcBef>
              <a:spcAft>
                <a:spcPts val="1200"/>
              </a:spcAft>
            </a:pPr>
            <a:r>
              <a:rPr lang="en-US" sz="2600" dirty="0">
                <a:latin typeface="Arial" charset="0"/>
                <a:cs typeface="Arial" charset="0"/>
              </a:rPr>
              <a:t>The relative pay differential for Los Angeles is 20% higher than the national average</a:t>
            </a:r>
          </a:p>
          <a:p>
            <a:pPr lvl="1" eaLnBrk="1" hangingPunct="1">
              <a:spcBef>
                <a:spcPct val="0"/>
              </a:spcBef>
              <a:spcAft>
                <a:spcPts val="1200"/>
              </a:spcAft>
            </a:pPr>
            <a:r>
              <a:rPr lang="en-US" sz="2600" dirty="0">
                <a:latin typeface="Arial" charset="0"/>
                <a:cs typeface="Arial" charset="0"/>
              </a:rPr>
              <a:t>The relative pay differential for Lincoln, Nebraska is 3 percent less than the national average</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11</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118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Geographic Pay Differentials</a:t>
            </a:r>
          </a:p>
        </p:txBody>
      </p:sp>
      <p:sp>
        <p:nvSpPr>
          <p:cNvPr id="82946" name="Content Placeholder 2"/>
          <p:cNvSpPr>
            <a:spLocks noGrp="1"/>
          </p:cNvSpPr>
          <p:nvPr>
            <p:ph idx="1"/>
          </p:nvPr>
        </p:nvSpPr>
        <p:spPr>
          <a:xfrm>
            <a:off x="457200" y="1325062"/>
            <a:ext cx="8229600" cy="4525963"/>
          </a:xfrm>
        </p:spPr>
        <p:txBody>
          <a:bodyPr anchor="t"/>
          <a:lstStyle/>
          <a:p>
            <a:pPr eaLnBrk="1" hangingPunct="1">
              <a:spcBef>
                <a:spcPct val="0"/>
              </a:spcBef>
              <a:spcAft>
                <a:spcPts val="1200"/>
              </a:spcAft>
            </a:pPr>
            <a:r>
              <a:rPr lang="en-US" sz="2800" i="1" dirty="0">
                <a:latin typeface="Arial" charset="0"/>
                <a:cs typeface="Arial" charset="0"/>
              </a:rPr>
              <a:t>Pay rate differentials </a:t>
            </a:r>
            <a:r>
              <a:rPr lang="en-US" sz="2800" dirty="0">
                <a:latin typeface="Arial" charset="0"/>
                <a:cs typeface="Arial" charset="0"/>
              </a:rPr>
              <a:t>are expressed in dollars as annual or hourly pay differences for occupations based on particular geographic regions and the nation overall</a:t>
            </a:r>
          </a:p>
          <a:p>
            <a:pPr eaLnBrk="1" hangingPunct="1">
              <a:spcBef>
                <a:spcPct val="0"/>
              </a:spcBef>
              <a:spcAft>
                <a:spcPts val="600"/>
              </a:spcAft>
            </a:pPr>
            <a:r>
              <a:rPr lang="en-US" sz="2800" i="1" dirty="0">
                <a:latin typeface="Arial" charset="0"/>
                <a:cs typeface="Arial" charset="0"/>
              </a:rPr>
              <a:t>Cost-of-living differences </a:t>
            </a:r>
            <a:r>
              <a:rPr lang="en-US" sz="2800" dirty="0">
                <a:latin typeface="Arial" charset="0"/>
                <a:cs typeface="Arial" charset="0"/>
              </a:rPr>
              <a:t>between geographic locations influence pay </a:t>
            </a:r>
          </a:p>
          <a:p>
            <a:pPr lvl="1" eaLnBrk="1" hangingPunct="1">
              <a:spcBef>
                <a:spcPct val="0"/>
              </a:spcBef>
              <a:spcAft>
                <a:spcPts val="1200"/>
              </a:spcAft>
            </a:pPr>
            <a:r>
              <a:rPr lang="en-US" sz="2600" dirty="0">
                <a:latin typeface="Arial" charset="0"/>
                <a:cs typeface="Arial" charset="0"/>
              </a:rPr>
              <a:t>Oftentimes, average housing prices signal cost-of-living differences (e.g., $389,000 in Boston; $173,000 in Fargo, North Dakota)</a:t>
            </a:r>
          </a:p>
          <a:p>
            <a:pPr marL="0" indent="0" eaLnBrk="1" hangingPunct="1">
              <a:spcBef>
                <a:spcPct val="0"/>
              </a:spcBef>
              <a:spcAft>
                <a:spcPts val="1200"/>
              </a:spcAft>
              <a:buNone/>
            </a:pPr>
            <a:endParaRPr lang="en-US" sz="2800" dirty="0">
              <a:latin typeface="Arial" charset="0"/>
              <a:cs typeface="Arial" charset="0"/>
            </a:endParaRP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12</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67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Geographic Pay Differentials</a:t>
            </a:r>
          </a:p>
        </p:txBody>
      </p:sp>
      <p:sp>
        <p:nvSpPr>
          <p:cNvPr id="82946" name="Content Placeholder 2"/>
          <p:cNvSpPr>
            <a:spLocks noGrp="1"/>
          </p:cNvSpPr>
          <p:nvPr>
            <p:ph idx="1"/>
          </p:nvPr>
        </p:nvSpPr>
        <p:spPr>
          <a:xfrm>
            <a:off x="457200" y="1325062"/>
            <a:ext cx="8229600" cy="4525963"/>
          </a:xfrm>
        </p:spPr>
        <p:txBody>
          <a:bodyPr anchor="t"/>
          <a:lstStyle/>
          <a:p>
            <a:pPr eaLnBrk="1" hangingPunct="1">
              <a:spcBef>
                <a:spcPct val="0"/>
              </a:spcBef>
              <a:spcAft>
                <a:spcPts val="1200"/>
              </a:spcAft>
            </a:pPr>
            <a:r>
              <a:rPr lang="en-US" sz="2800" dirty="0">
                <a:latin typeface="Arial" charset="0"/>
                <a:cs typeface="Arial" charset="0"/>
              </a:rPr>
              <a:t>Consistency in the direction of the relative pay and pay rate differentials, but the magnitude often differs</a:t>
            </a:r>
          </a:p>
          <a:p>
            <a:pPr eaLnBrk="1" hangingPunct="1">
              <a:spcBef>
                <a:spcPct val="0"/>
              </a:spcBef>
              <a:spcAft>
                <a:spcPts val="1200"/>
              </a:spcAft>
            </a:pPr>
            <a:r>
              <a:rPr lang="en-US" sz="2800" dirty="0">
                <a:latin typeface="Arial" charset="0"/>
                <a:cs typeface="Arial" charset="0"/>
              </a:rPr>
              <a:t>Differences in calculation method accounts for these differences</a:t>
            </a:r>
          </a:p>
          <a:p>
            <a:pPr lvl="1" eaLnBrk="1" hangingPunct="1">
              <a:spcBef>
                <a:spcPct val="0"/>
              </a:spcBef>
              <a:spcAft>
                <a:spcPts val="1200"/>
              </a:spcAft>
            </a:pPr>
            <a:r>
              <a:rPr lang="en-US" sz="2600" dirty="0">
                <a:latin typeface="Arial" charset="0"/>
                <a:cs typeface="Arial" charset="0"/>
              </a:rPr>
              <a:t>Relative pay differentials control for the influence of other variables, for example,</a:t>
            </a:r>
          </a:p>
          <a:p>
            <a:pPr lvl="2" eaLnBrk="1" hangingPunct="1">
              <a:spcBef>
                <a:spcPct val="0"/>
              </a:spcBef>
              <a:spcAft>
                <a:spcPts val="1200"/>
              </a:spcAft>
            </a:pPr>
            <a:r>
              <a:rPr lang="en-US" sz="2400" dirty="0">
                <a:latin typeface="Arial" charset="0"/>
                <a:cs typeface="Arial" charset="0"/>
              </a:rPr>
              <a:t>Unionization of the workforce</a:t>
            </a:r>
          </a:p>
          <a:p>
            <a:pPr lvl="2" eaLnBrk="1" hangingPunct="1">
              <a:spcBef>
                <a:spcPct val="0"/>
              </a:spcBef>
              <a:spcAft>
                <a:spcPts val="1200"/>
              </a:spcAft>
            </a:pPr>
            <a:r>
              <a:rPr lang="en-US" sz="2400" dirty="0">
                <a:latin typeface="Arial" charset="0"/>
                <a:cs typeface="Arial" charset="0"/>
              </a:rPr>
              <a:t>Interindustry wage differentials</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13</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778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dirty="0">
                <a:latin typeface="Arial" charset="0"/>
                <a:cs typeface="Arial" charset="0"/>
              </a:rPr>
              <a:t>Labor Union Influence on Pay</a:t>
            </a:r>
          </a:p>
        </p:txBody>
      </p:sp>
      <p:sp>
        <p:nvSpPr>
          <p:cNvPr id="115714" name="Content Placeholder 2"/>
          <p:cNvSpPr>
            <a:spLocks noGrp="1"/>
          </p:cNvSpPr>
          <p:nvPr>
            <p:ph idx="1"/>
          </p:nvPr>
        </p:nvSpPr>
        <p:spPr>
          <a:xfrm>
            <a:off x="457200" y="1752600"/>
            <a:ext cx="8229600" cy="4525963"/>
          </a:xfrm>
        </p:spPr>
        <p:txBody>
          <a:bodyPr/>
          <a:lstStyle/>
          <a:p>
            <a:pPr eaLnBrk="1" hangingPunct="1">
              <a:spcBef>
                <a:spcPct val="0"/>
              </a:spcBef>
              <a:spcAft>
                <a:spcPts val="1800"/>
              </a:spcAft>
            </a:pPr>
            <a:r>
              <a:rPr lang="en-US" sz="3000" dirty="0">
                <a:latin typeface="Arial" charset="0"/>
                <a:cs typeface="Arial" charset="0"/>
              </a:rPr>
              <a:t>In general, workers represented by unions earn more, on average, than non-union workers:  $970/week vs $763/week in 2014</a:t>
            </a:r>
          </a:p>
          <a:p>
            <a:pPr eaLnBrk="1" hangingPunct="1">
              <a:spcBef>
                <a:spcPct val="0"/>
              </a:spcBef>
              <a:spcAft>
                <a:spcPts val="1200"/>
              </a:spcAft>
            </a:pPr>
            <a:r>
              <a:rPr lang="en-US" sz="3000" dirty="0">
                <a:latin typeface="Arial" charset="0"/>
                <a:cs typeface="Arial" charset="0"/>
              </a:rPr>
              <a:t>The collective efforts of labor, organized through labor unions, have led to higher pay than in settings where pay rate negotiation is conducted between individual employees and the employer</a:t>
            </a:r>
          </a:p>
        </p:txBody>
      </p:sp>
      <p:sp>
        <p:nvSpPr>
          <p:cNvPr id="11571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11571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2E08166-2E50-495B-8F58-234974D7F07C}" type="slidenum">
              <a:rPr lang="en-US" smtClean="0">
                <a:ea typeface="ＭＳ Ｐゴシック" pitchFamily="34" charset="-128"/>
              </a:rPr>
              <a:pPr/>
              <a:t>14</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617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dirty="0">
                <a:latin typeface="Arial" charset="0"/>
                <a:cs typeface="Arial" charset="0"/>
              </a:rPr>
              <a:t>Labor Union Influence on Pay</a:t>
            </a:r>
          </a:p>
        </p:txBody>
      </p:sp>
      <p:sp>
        <p:nvSpPr>
          <p:cNvPr id="115714" name="Content Placeholder 2"/>
          <p:cNvSpPr>
            <a:spLocks noGrp="1"/>
          </p:cNvSpPr>
          <p:nvPr>
            <p:ph idx="1"/>
          </p:nvPr>
        </p:nvSpPr>
        <p:spPr>
          <a:xfrm>
            <a:off x="457200" y="1752600"/>
            <a:ext cx="8229600" cy="4525963"/>
          </a:xfrm>
        </p:spPr>
        <p:txBody>
          <a:bodyPr/>
          <a:lstStyle/>
          <a:p>
            <a:pPr eaLnBrk="1" hangingPunct="1">
              <a:spcBef>
                <a:spcPct val="0"/>
              </a:spcBef>
              <a:spcAft>
                <a:spcPts val="1200"/>
              </a:spcAft>
            </a:pPr>
            <a:r>
              <a:rPr lang="en-US" dirty="0">
                <a:latin typeface="Arial" charset="0"/>
                <a:cs typeface="Arial" charset="0"/>
              </a:rPr>
              <a:t>The </a:t>
            </a:r>
            <a:r>
              <a:rPr lang="en-US" i="1" dirty="0">
                <a:latin typeface="Arial" charset="0"/>
                <a:cs typeface="Arial" charset="0"/>
              </a:rPr>
              <a:t>spillover effect</a:t>
            </a:r>
            <a:r>
              <a:rPr lang="en-US" dirty="0">
                <a:latin typeface="Arial" charset="0"/>
                <a:cs typeface="Arial" charset="0"/>
              </a:rPr>
              <a:t> suggests that non union employers tend to pay higher than they might otherwise pay in order to avoid unionization</a:t>
            </a:r>
          </a:p>
        </p:txBody>
      </p:sp>
      <p:sp>
        <p:nvSpPr>
          <p:cNvPr id="11571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11571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2E08166-2E50-495B-8F58-234974D7F07C}" type="slidenum">
              <a:rPr lang="en-US" smtClean="0">
                <a:ea typeface="ＭＳ Ｐゴシック" pitchFamily="34" charset="-128"/>
              </a:rPr>
              <a:pPr/>
              <a:t>15</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522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dirty="0">
                <a:latin typeface="Arial" charset="0"/>
                <a:cs typeface="Arial" charset="0"/>
              </a:rPr>
              <a:t>Decline in Union Representation</a:t>
            </a:r>
          </a:p>
        </p:txBody>
      </p:sp>
      <p:sp>
        <p:nvSpPr>
          <p:cNvPr id="115714" name="Content Placeholder 2"/>
          <p:cNvSpPr>
            <a:spLocks noGrp="1"/>
          </p:cNvSpPr>
          <p:nvPr>
            <p:ph idx="1"/>
          </p:nvPr>
        </p:nvSpPr>
        <p:spPr>
          <a:xfrm>
            <a:off x="457200" y="1752600"/>
            <a:ext cx="8229600" cy="4525963"/>
          </a:xfrm>
        </p:spPr>
        <p:txBody>
          <a:bodyPr/>
          <a:lstStyle/>
          <a:p>
            <a:pPr marL="0" indent="0" eaLnBrk="1" hangingPunct="1">
              <a:spcBef>
                <a:spcPct val="0"/>
              </a:spcBef>
              <a:spcAft>
                <a:spcPts val="1200"/>
              </a:spcAft>
              <a:buFont typeface="Arial" charset="0"/>
              <a:buNone/>
            </a:pPr>
            <a:r>
              <a:rPr lang="en-US" dirty="0">
                <a:latin typeface="Arial" charset="0"/>
                <a:cs typeface="Arial" charset="0"/>
              </a:rPr>
              <a:t>Since 1954 (highest union representation at 28.3%), the unionization rate has steadily declined; yet, the wage advantage still prevails</a:t>
            </a:r>
          </a:p>
          <a:p>
            <a:pPr lvl="1" eaLnBrk="1" hangingPunct="1">
              <a:spcBef>
                <a:spcPct val="0"/>
              </a:spcBef>
              <a:spcAft>
                <a:spcPts val="600"/>
              </a:spcAft>
            </a:pPr>
            <a:r>
              <a:rPr lang="en-US" dirty="0">
                <a:latin typeface="Arial" charset="0"/>
                <a:cs typeface="Arial" charset="0"/>
              </a:rPr>
              <a:t>About 30 years ago, the rate was 20.3%</a:t>
            </a:r>
          </a:p>
          <a:p>
            <a:pPr lvl="1" eaLnBrk="1" hangingPunct="1">
              <a:spcBef>
                <a:spcPct val="0"/>
              </a:spcBef>
              <a:spcAft>
                <a:spcPts val="600"/>
              </a:spcAft>
            </a:pPr>
            <a:r>
              <a:rPr lang="en-US" dirty="0">
                <a:latin typeface="Arial" charset="0"/>
                <a:cs typeface="Arial" charset="0"/>
              </a:rPr>
              <a:t>In 2014, union representation was at 11.1%</a:t>
            </a:r>
          </a:p>
        </p:txBody>
      </p:sp>
      <p:sp>
        <p:nvSpPr>
          <p:cNvPr id="11571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11571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2E08166-2E50-495B-8F58-234974D7F07C}" type="slidenum">
              <a:rPr lang="en-US" smtClean="0">
                <a:ea typeface="ＭＳ Ｐゴシック" pitchFamily="34" charset="-128"/>
              </a:rPr>
              <a:pPr/>
              <a:t>16</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737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eaLnBrk="1" hangingPunct="1"/>
            <a:r>
              <a:rPr lang="en-US" dirty="0">
                <a:latin typeface="Arial" charset="0"/>
                <a:cs typeface="Arial" charset="0"/>
              </a:rPr>
              <a:t>Some of the Causes for Decline</a:t>
            </a:r>
            <a:br>
              <a:rPr lang="en-US" dirty="0">
                <a:latin typeface="Arial" charset="0"/>
                <a:cs typeface="Arial" charset="0"/>
              </a:rPr>
            </a:br>
            <a:r>
              <a:rPr lang="en-US" dirty="0">
                <a:latin typeface="Arial" charset="0"/>
                <a:cs typeface="Arial" charset="0"/>
              </a:rPr>
              <a:t>in Union Representation</a:t>
            </a:r>
          </a:p>
        </p:txBody>
      </p:sp>
      <p:sp>
        <p:nvSpPr>
          <p:cNvPr id="117762" name="Content Placeholder 2"/>
          <p:cNvSpPr>
            <a:spLocks noGrp="1"/>
          </p:cNvSpPr>
          <p:nvPr>
            <p:ph idx="1"/>
          </p:nvPr>
        </p:nvSpPr>
        <p:spPr>
          <a:xfrm>
            <a:off x="457200" y="1828800"/>
            <a:ext cx="8229600" cy="4525963"/>
          </a:xfrm>
        </p:spPr>
        <p:txBody>
          <a:bodyPr/>
          <a:lstStyle/>
          <a:p>
            <a:pPr eaLnBrk="1" hangingPunct="1">
              <a:spcBef>
                <a:spcPct val="0"/>
              </a:spcBef>
              <a:spcAft>
                <a:spcPts val="1200"/>
              </a:spcAft>
            </a:pPr>
            <a:r>
              <a:rPr lang="en-US" sz="3000" dirty="0">
                <a:latin typeface="Arial" charset="0"/>
                <a:cs typeface="Arial" charset="0"/>
              </a:rPr>
              <a:t>Legislation prohibits unions from intimidating workers to become members</a:t>
            </a:r>
          </a:p>
          <a:p>
            <a:pPr eaLnBrk="1" hangingPunct="1">
              <a:spcBef>
                <a:spcPct val="0"/>
              </a:spcBef>
              <a:spcAft>
                <a:spcPts val="1200"/>
              </a:spcAft>
            </a:pPr>
            <a:r>
              <a:rPr lang="en-US" sz="3000" dirty="0">
                <a:latin typeface="Arial" charset="0"/>
                <a:cs typeface="Arial" charset="0"/>
              </a:rPr>
              <a:t>Right-to-work laws prohibit requiring workers to join unions as a condition of employment</a:t>
            </a:r>
          </a:p>
          <a:p>
            <a:pPr eaLnBrk="1" hangingPunct="1">
              <a:spcBef>
                <a:spcPct val="0"/>
              </a:spcBef>
              <a:spcAft>
                <a:spcPts val="1200"/>
              </a:spcAft>
            </a:pPr>
            <a:r>
              <a:rPr lang="en-US" sz="3000" dirty="0">
                <a:latin typeface="Arial" charset="0"/>
                <a:cs typeface="Arial" charset="0"/>
              </a:rPr>
              <a:t>Relocation of manufacturing operations from the United States to other countries with fewer labor laws</a:t>
            </a:r>
          </a:p>
        </p:txBody>
      </p:sp>
      <p:sp>
        <p:nvSpPr>
          <p:cNvPr id="11776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11776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B9777C26-D1B8-4C2C-9A98-C463AB2CA1F1}" type="slidenum">
              <a:rPr lang="en-US" smtClean="0">
                <a:ea typeface="ＭＳ Ｐゴシック" pitchFamily="34" charset="-128"/>
              </a:rPr>
              <a:pPr/>
              <a:t>17</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843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a:latin typeface="Arial" charset="0"/>
                <a:cs typeface="Arial" charset="0"/>
              </a:rPr>
              <a:t>Four Constitutional Amendments</a:t>
            </a:r>
          </a:p>
        </p:txBody>
      </p:sp>
      <p:sp>
        <p:nvSpPr>
          <p:cNvPr id="23554" name="Content Placeholder 2"/>
          <p:cNvSpPr>
            <a:spLocks noGrp="1"/>
          </p:cNvSpPr>
          <p:nvPr>
            <p:ph idx="1"/>
          </p:nvPr>
        </p:nvSpPr>
        <p:spPr/>
        <p:txBody>
          <a:bodyPr/>
          <a:lstStyle/>
          <a:p>
            <a:pPr marL="0" indent="0" eaLnBrk="1" hangingPunct="1">
              <a:spcBef>
                <a:spcPct val="0"/>
              </a:spcBef>
              <a:spcAft>
                <a:spcPts val="600"/>
              </a:spcAft>
              <a:buFont typeface="Arial" charset="0"/>
              <a:buNone/>
              <a:defRPr/>
            </a:pPr>
            <a:r>
              <a:rPr lang="en-US" sz="3000" dirty="0">
                <a:latin typeface="Arial" charset="0"/>
                <a:ea typeface="MS PGothic" pitchFamily="34" charset="-128"/>
                <a:cs typeface="Arial" charset="0"/>
              </a:rPr>
              <a:t>Basis for laws:</a:t>
            </a:r>
          </a:p>
          <a:p>
            <a:pPr eaLnBrk="1" hangingPunct="1">
              <a:spcBef>
                <a:spcPct val="0"/>
              </a:spcBef>
              <a:defRPr/>
            </a:pPr>
            <a:r>
              <a:rPr lang="en-US" sz="3000" dirty="0">
                <a:latin typeface="Arial" charset="0"/>
                <a:ea typeface="MS PGothic" pitchFamily="34" charset="-128"/>
                <a:cs typeface="Arial" charset="0"/>
              </a:rPr>
              <a:t>Article 1, Section 8</a:t>
            </a:r>
          </a:p>
          <a:p>
            <a:pPr lvl="1" eaLnBrk="1" hangingPunct="1">
              <a:spcBef>
                <a:spcPct val="0"/>
              </a:spcBef>
              <a:spcAft>
                <a:spcPts val="1200"/>
              </a:spcAft>
              <a:defRPr/>
            </a:pPr>
            <a:r>
              <a:rPr lang="en-US" sz="2800" dirty="0">
                <a:latin typeface="Arial" charset="0"/>
                <a:ea typeface="MS PGothic" pitchFamily="34" charset="-128"/>
                <a:cs typeface="Arial" charset="0"/>
              </a:rPr>
              <a:t>Scope of Congressional powers</a:t>
            </a:r>
          </a:p>
          <a:p>
            <a:pPr eaLnBrk="1" hangingPunct="1">
              <a:spcBef>
                <a:spcPct val="0"/>
              </a:spcBef>
              <a:defRPr/>
            </a:pPr>
            <a:r>
              <a:rPr lang="en-US" dirty="0">
                <a:latin typeface="Arial" charset="0"/>
                <a:ea typeface="MS PGothic" pitchFamily="34" charset="-128"/>
                <a:cs typeface="Arial" charset="0"/>
              </a:rPr>
              <a:t>First Amendment</a:t>
            </a:r>
          </a:p>
          <a:p>
            <a:pPr lvl="1" eaLnBrk="1" hangingPunct="1">
              <a:spcBef>
                <a:spcPct val="0"/>
              </a:spcBef>
              <a:spcAft>
                <a:spcPts val="1200"/>
              </a:spcAft>
              <a:defRPr/>
            </a:pPr>
            <a:r>
              <a:rPr lang="en-US" sz="2800" dirty="0">
                <a:latin typeface="Arial" charset="0"/>
                <a:ea typeface="MS PGothic" pitchFamily="34" charset="-128"/>
                <a:cs typeface="Arial" charset="0"/>
              </a:rPr>
              <a:t>Limits to Congressional power</a:t>
            </a:r>
          </a:p>
          <a:p>
            <a:pPr eaLnBrk="1" hangingPunct="1">
              <a:spcBef>
                <a:spcPct val="0"/>
              </a:spcBef>
              <a:spcAft>
                <a:spcPts val="0"/>
              </a:spcAft>
              <a:defRPr/>
            </a:pPr>
            <a:r>
              <a:rPr lang="en-US" dirty="0">
                <a:latin typeface="Arial" charset="0"/>
                <a:ea typeface="MS PGothic" pitchFamily="34" charset="-128"/>
                <a:cs typeface="Arial" charset="0"/>
              </a:rPr>
              <a:t>Fifth Amendment</a:t>
            </a:r>
          </a:p>
          <a:p>
            <a:pPr lvl="1" eaLnBrk="1" hangingPunct="1">
              <a:spcBef>
                <a:spcPct val="0"/>
              </a:spcBef>
              <a:spcAft>
                <a:spcPts val="1200"/>
              </a:spcAft>
              <a:defRPr/>
            </a:pPr>
            <a:r>
              <a:rPr lang="en-US" sz="2800" dirty="0">
                <a:latin typeface="Arial" charset="0"/>
                <a:ea typeface="MS PGothic" pitchFamily="34" charset="-128"/>
                <a:cs typeface="Arial" charset="0"/>
              </a:rPr>
              <a:t>Individual Rights</a:t>
            </a:r>
          </a:p>
          <a:p>
            <a:pPr eaLnBrk="1" hangingPunct="1">
              <a:spcBef>
                <a:spcPct val="0"/>
              </a:spcBef>
              <a:spcAft>
                <a:spcPts val="0"/>
              </a:spcAft>
              <a:defRPr/>
            </a:pPr>
            <a:r>
              <a:rPr lang="en-US" sz="3200" dirty="0">
                <a:latin typeface="Arial" charset="0"/>
                <a:ea typeface="MS PGothic" pitchFamily="34" charset="-128"/>
                <a:cs typeface="Arial" charset="0"/>
              </a:rPr>
              <a:t>Fourteenth Amendment, Section 1</a:t>
            </a:r>
          </a:p>
          <a:p>
            <a:pPr lvl="1" eaLnBrk="1" hangingPunct="1">
              <a:spcBef>
                <a:spcPct val="0"/>
              </a:spcBef>
              <a:spcAft>
                <a:spcPts val="0"/>
              </a:spcAft>
              <a:defRPr/>
            </a:pPr>
            <a:r>
              <a:rPr lang="en-US" sz="2800" dirty="0">
                <a:latin typeface="Arial" charset="0"/>
                <a:ea typeface="MS PGothic" pitchFamily="34" charset="-128"/>
                <a:cs typeface="Arial" charset="0"/>
              </a:rPr>
              <a:t>State governments</a:t>
            </a:r>
            <a:r>
              <a:rPr lang="en-US" altLang="ja-JP" sz="2800" dirty="0">
                <a:latin typeface="Arial" charset="0"/>
                <a:ea typeface="MS PGothic" pitchFamily="34" charset="-128"/>
                <a:cs typeface="Arial" charset="0"/>
              </a:rPr>
              <a:t>’ </a:t>
            </a:r>
            <a:r>
              <a:rPr lang="en-US" sz="2800" dirty="0">
                <a:latin typeface="Arial" charset="0"/>
                <a:ea typeface="MS PGothic" pitchFamily="34" charset="-128"/>
                <a:cs typeface="Arial" charset="0"/>
              </a:rPr>
              <a:t>limitations</a:t>
            </a:r>
          </a:p>
        </p:txBody>
      </p:sp>
      <p:sp>
        <p:nvSpPr>
          <p:cNvPr id="2765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2765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8FBC7106-0FB1-433A-B470-E66868229A14}" type="slidenum">
              <a:rPr lang="en-US" smtClean="0">
                <a:ea typeface="ＭＳ Ｐゴシック" pitchFamily="34" charset="-128"/>
              </a:rPr>
              <a:pPr/>
              <a:t>18</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731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a:latin typeface="Arial" charset="0"/>
                <a:cs typeface="Arial" charset="0"/>
              </a:rPr>
              <a:t>Compensation Law Themes</a:t>
            </a:r>
          </a:p>
        </p:txBody>
      </p:sp>
      <p:sp>
        <p:nvSpPr>
          <p:cNvPr id="3" name="Content Placeholder 2"/>
          <p:cNvSpPr>
            <a:spLocks noGrp="1"/>
          </p:cNvSpPr>
          <p:nvPr>
            <p:ph idx="1"/>
          </p:nvPr>
        </p:nvSpPr>
        <p:spPr/>
        <p:txBody>
          <a:bodyPr rtlCol="0">
            <a:normAutofit/>
          </a:bodyPr>
          <a:lstStyle/>
          <a:p>
            <a:pPr marL="0" indent="0" eaLnBrk="1" fontAlgn="auto" hangingPunct="1">
              <a:spcAft>
                <a:spcPts val="1800"/>
              </a:spcAft>
              <a:buFont typeface="Arial" charset="0"/>
              <a:buNone/>
              <a:defRPr/>
            </a:pPr>
            <a:r>
              <a:rPr lang="en-US" sz="3000" dirty="0">
                <a:ea typeface="+mn-ea"/>
              </a:rPr>
              <a:t>Four themes:</a:t>
            </a:r>
          </a:p>
          <a:p>
            <a:pPr eaLnBrk="1" fontAlgn="auto" hangingPunct="1">
              <a:spcAft>
                <a:spcPts val="1800"/>
              </a:spcAft>
              <a:defRPr/>
            </a:pPr>
            <a:r>
              <a:rPr lang="en-US" sz="3000" dirty="0">
                <a:ea typeface="+mn-ea"/>
              </a:rPr>
              <a:t>Income continuity, safety, and work hours</a:t>
            </a:r>
          </a:p>
          <a:p>
            <a:pPr eaLnBrk="1" fontAlgn="auto" hangingPunct="1">
              <a:spcAft>
                <a:spcPts val="1800"/>
              </a:spcAft>
              <a:defRPr/>
            </a:pPr>
            <a:r>
              <a:rPr lang="en-US" sz="3000" dirty="0">
                <a:ea typeface="+mn-ea"/>
              </a:rPr>
              <a:t>Pay discrimination</a:t>
            </a:r>
          </a:p>
          <a:p>
            <a:pPr eaLnBrk="1" fontAlgn="auto" hangingPunct="1">
              <a:spcAft>
                <a:spcPts val="1800"/>
              </a:spcAft>
              <a:defRPr/>
            </a:pPr>
            <a:r>
              <a:rPr lang="en-US" sz="3000" dirty="0">
                <a:ea typeface="+mn-ea"/>
              </a:rPr>
              <a:t>Accommodating disabilities and family needs</a:t>
            </a:r>
          </a:p>
          <a:p>
            <a:pPr eaLnBrk="1" fontAlgn="auto" hangingPunct="1">
              <a:spcAft>
                <a:spcPts val="1200"/>
              </a:spcAft>
              <a:defRPr/>
            </a:pPr>
            <a:r>
              <a:rPr lang="en-US" sz="3000" dirty="0">
                <a:ea typeface="+mn-ea"/>
              </a:rPr>
              <a:t>Prevailing wage laws</a:t>
            </a:r>
          </a:p>
        </p:txBody>
      </p:sp>
      <p:sp>
        <p:nvSpPr>
          <p:cNvPr id="2355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2355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62D2AD4C-7BDA-4D7E-8743-66FF7E2CAAED}" type="slidenum">
              <a:rPr lang="en-US" smtClean="0">
                <a:ea typeface="ＭＳ Ｐゴシック" pitchFamily="34" charset="-128"/>
              </a:rPr>
              <a:pPr/>
              <a:t>19</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144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a:latin typeface="Arial" charset="0"/>
                <a:cs typeface="Arial" charset="0"/>
              </a:rPr>
              <a:t>Learning Objectives</a:t>
            </a:r>
          </a:p>
        </p:txBody>
      </p:sp>
      <p:sp>
        <p:nvSpPr>
          <p:cNvPr id="17410" name="Content Placeholder 2"/>
          <p:cNvSpPr>
            <a:spLocks noGrp="1"/>
          </p:cNvSpPr>
          <p:nvPr>
            <p:ph idx="1"/>
          </p:nvPr>
        </p:nvSpPr>
        <p:spPr>
          <a:xfrm>
            <a:off x="457200" y="1298290"/>
            <a:ext cx="8229600" cy="4827876"/>
          </a:xfrm>
        </p:spPr>
        <p:txBody>
          <a:bodyPr anchor="ctr"/>
          <a:lstStyle/>
          <a:p>
            <a:pPr marL="0" indent="0">
              <a:spcAft>
                <a:spcPts val="0"/>
              </a:spcAft>
              <a:buNone/>
              <a:defRPr/>
            </a:pPr>
            <a:r>
              <a:rPr lang="en-US" sz="2800" dirty="0">
                <a:solidFill>
                  <a:srgbClr val="004EC0"/>
                </a:solidFill>
                <a:latin typeface="Arial" charset="0"/>
                <a:cs typeface="Arial" charset="0"/>
              </a:rPr>
              <a:t>2-1.</a:t>
            </a:r>
            <a:r>
              <a:rPr lang="en-US" sz="2800" dirty="0">
                <a:ea typeface="MS PGothic" pitchFamily="34" charset="-128"/>
              </a:rPr>
              <a:t> Discuss the reasons for interindustry wage </a:t>
            </a:r>
          </a:p>
          <a:p>
            <a:pPr marL="0" indent="0">
              <a:spcAft>
                <a:spcPts val="800"/>
              </a:spcAft>
              <a:buNone/>
              <a:defRPr/>
            </a:pPr>
            <a:r>
              <a:rPr lang="en-US" sz="2800" dirty="0">
                <a:ea typeface="MS PGothic" pitchFamily="34" charset="-128"/>
              </a:rPr>
              <a:t>		differentials.</a:t>
            </a:r>
          </a:p>
          <a:p>
            <a:pPr marL="0" indent="0">
              <a:spcAft>
                <a:spcPts val="0"/>
              </a:spcAft>
              <a:buNone/>
              <a:defRPr/>
            </a:pPr>
            <a:r>
              <a:rPr lang="en-US" sz="2800" dirty="0">
                <a:solidFill>
                  <a:srgbClr val="004EC0"/>
                </a:solidFill>
                <a:latin typeface="Arial" charset="0"/>
                <a:cs typeface="Arial" charset="0"/>
              </a:rPr>
              <a:t>2-2.</a:t>
            </a:r>
            <a:r>
              <a:rPr lang="en-US" sz="2800" dirty="0">
                <a:ea typeface="MS PGothic" pitchFamily="34" charset="-128"/>
              </a:rPr>
              <a:t> Explain the factors that contribute to pay</a:t>
            </a:r>
          </a:p>
          <a:p>
            <a:pPr marL="0" indent="0">
              <a:spcAft>
                <a:spcPts val="0"/>
              </a:spcAft>
              <a:buNone/>
              <a:defRPr/>
            </a:pPr>
            <a:r>
              <a:rPr lang="en-US" sz="2800" dirty="0">
                <a:ea typeface="MS PGothic" pitchFamily="34" charset="-128"/>
              </a:rPr>
              <a:t>		differentials based on occupational</a:t>
            </a:r>
          </a:p>
          <a:p>
            <a:pPr marL="0" indent="0">
              <a:spcAft>
                <a:spcPts val="800"/>
              </a:spcAft>
              <a:buNone/>
              <a:defRPr/>
            </a:pPr>
            <a:r>
              <a:rPr lang="en-US" sz="2800" dirty="0">
                <a:ea typeface="MS PGothic" pitchFamily="34" charset="-128"/>
              </a:rPr>
              <a:t>		characteristics.</a:t>
            </a:r>
          </a:p>
          <a:p>
            <a:pPr marL="0" indent="0">
              <a:spcAft>
                <a:spcPts val="0"/>
              </a:spcAft>
              <a:buNone/>
              <a:defRPr/>
            </a:pPr>
            <a:r>
              <a:rPr lang="en-US" sz="2800" dirty="0">
                <a:solidFill>
                  <a:srgbClr val="004EC0"/>
                </a:solidFill>
                <a:latin typeface="Arial" charset="0"/>
                <a:cs typeface="Arial" charset="0"/>
              </a:rPr>
              <a:t>2-3.</a:t>
            </a:r>
            <a:r>
              <a:rPr lang="en-US" sz="2800" dirty="0">
                <a:ea typeface="MS PGothic" pitchFamily="34" charset="-128"/>
              </a:rPr>
              <a:t> Summarize the reasons for the occurrence of</a:t>
            </a:r>
          </a:p>
          <a:p>
            <a:pPr marL="0" indent="0">
              <a:spcAft>
                <a:spcPts val="800"/>
              </a:spcAft>
              <a:buNone/>
              <a:defRPr/>
            </a:pPr>
            <a:r>
              <a:rPr lang="en-US" sz="2800" dirty="0">
                <a:ea typeface="MS PGothic" pitchFamily="34" charset="-128"/>
              </a:rPr>
              <a:t>		geographic pay differentials.</a:t>
            </a:r>
          </a:p>
          <a:p>
            <a:pPr marL="0" indent="0">
              <a:spcAft>
                <a:spcPts val="0"/>
              </a:spcAft>
              <a:buNone/>
              <a:defRPr/>
            </a:pPr>
            <a:r>
              <a:rPr lang="en-US" sz="2800" dirty="0">
                <a:solidFill>
                  <a:srgbClr val="004EC0"/>
                </a:solidFill>
                <a:latin typeface="Arial" charset="0"/>
                <a:cs typeface="Arial" charset="0"/>
              </a:rPr>
              <a:t>2-4.</a:t>
            </a:r>
            <a:r>
              <a:rPr lang="en-US" sz="2800" dirty="0">
                <a:ea typeface="MS PGothic" pitchFamily="34" charset="-128"/>
              </a:rPr>
              <a:t> Discuss the role of labor unions in setting </a:t>
            </a:r>
          </a:p>
          <a:p>
            <a:pPr marL="0" indent="0">
              <a:spcAft>
                <a:spcPts val="800"/>
              </a:spcAft>
              <a:buNone/>
              <a:defRPr/>
            </a:pPr>
            <a:r>
              <a:rPr lang="en-US" sz="2800" dirty="0">
                <a:ea typeface="MS PGothic" pitchFamily="34" charset="-128"/>
              </a:rPr>
              <a:t>		compensation.</a:t>
            </a:r>
          </a:p>
          <a:p>
            <a:pPr marL="0" indent="0">
              <a:spcAft>
                <a:spcPts val="0"/>
              </a:spcAft>
              <a:buNone/>
              <a:defRPr/>
            </a:pPr>
            <a:r>
              <a:rPr lang="en-US" sz="2800" dirty="0">
                <a:solidFill>
                  <a:srgbClr val="004EC0"/>
                </a:solidFill>
                <a:latin typeface="Arial" charset="0"/>
                <a:cs typeface="Arial" charset="0"/>
              </a:rPr>
              <a:t>2-5.</a:t>
            </a:r>
            <a:r>
              <a:rPr lang="en-US" sz="2800" dirty="0">
                <a:ea typeface="MS PGothic" pitchFamily="34" charset="-128"/>
              </a:rPr>
              <a:t> Identify and discuss key employment laws </a:t>
            </a:r>
          </a:p>
          <a:p>
            <a:pPr marL="0" indent="0">
              <a:spcAft>
                <a:spcPts val="0"/>
              </a:spcAft>
              <a:buNone/>
              <a:defRPr/>
            </a:pPr>
            <a:r>
              <a:rPr lang="en-US" sz="2800" dirty="0">
                <a:ea typeface="MS PGothic" pitchFamily="34" charset="-128"/>
              </a:rPr>
              <a:t>		pertinent to compensation practice.</a:t>
            </a:r>
            <a:r>
              <a:rPr lang="en-US" sz="2800" dirty="0">
                <a:latin typeface="Arial" charset="0"/>
                <a:ea typeface="MS PGothic" pitchFamily="34" charset="-128"/>
                <a:cs typeface="Arial" charset="0"/>
              </a:rPr>
              <a:t>  </a:t>
            </a:r>
            <a:endParaRPr lang="en-US" sz="3000" dirty="0">
              <a:latin typeface="Arial" charset="0"/>
              <a:ea typeface="MS PGothic" pitchFamily="34" charset="-128"/>
              <a:cs typeface="Arial" charset="0"/>
            </a:endParaRPr>
          </a:p>
        </p:txBody>
      </p:sp>
      <p:sp>
        <p:nvSpPr>
          <p:cNvPr id="1741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1741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71EA4498-2E53-4EBC-B532-A6A713C8A62F}" type="slidenum">
              <a:rPr lang="en-US" smtClean="0">
                <a:ea typeface="ＭＳ Ｐゴシック" pitchFamily="34" charset="-128"/>
              </a:rPr>
              <a:pPr/>
              <a:t>2</a:t>
            </a:fld>
            <a:endParaRPr lang="en-US" dirty="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latin typeface="Arial" charset="0"/>
                <a:cs typeface="Arial" charset="0"/>
              </a:rPr>
              <a:t>Laws Pertinent to</a:t>
            </a:r>
            <a:br>
              <a:rPr lang="en-US" dirty="0">
                <a:latin typeface="Arial" charset="0"/>
                <a:cs typeface="Arial" charset="0"/>
              </a:rPr>
            </a:br>
            <a:r>
              <a:rPr lang="en-US" dirty="0">
                <a:latin typeface="Arial" charset="0"/>
                <a:cs typeface="Arial" charset="0"/>
              </a:rPr>
              <a:t>Compensation Practice</a:t>
            </a:r>
          </a:p>
        </p:txBody>
      </p:sp>
      <p:pic>
        <p:nvPicPr>
          <p:cNvPr id="2" name="Content Placeholder 1"/>
          <p:cNvPicPr>
            <a:picLocks noGrp="1" noChangeAspect="1"/>
          </p:cNvPicPr>
          <p:nvPr>
            <p:ph idx="1"/>
          </p:nvPr>
        </p:nvPicPr>
        <p:blipFill>
          <a:blip r:embed="rId3"/>
          <a:stretch>
            <a:fillRect/>
          </a:stretch>
        </p:blipFill>
        <p:spPr>
          <a:xfrm>
            <a:off x="1370361" y="1600200"/>
            <a:ext cx="6725126" cy="4753451"/>
          </a:xfrm>
          <a:prstGeom prst="rect">
            <a:avLst/>
          </a:prstGeom>
        </p:spPr>
      </p:pic>
      <p:sp>
        <p:nvSpPr>
          <p:cNvPr id="2560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2560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7EF0348A-7F6B-48D0-B102-6BF6358741AB}" type="slidenum">
              <a:rPr lang="en-US" smtClean="0">
                <a:ea typeface="ＭＳ Ｐゴシック" pitchFamily="34" charset="-128"/>
              </a:rPr>
              <a:pPr/>
              <a:t>20</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484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latin typeface="Arial" charset="0"/>
                <a:cs typeface="Arial" charset="0"/>
              </a:rPr>
              <a:t>Laws Pertinent to </a:t>
            </a:r>
            <a:br>
              <a:rPr lang="en-US" dirty="0">
                <a:latin typeface="Arial" charset="0"/>
                <a:cs typeface="Arial" charset="0"/>
              </a:rPr>
            </a:br>
            <a:r>
              <a:rPr lang="en-US" dirty="0">
                <a:latin typeface="Arial" charset="0"/>
                <a:cs typeface="Arial" charset="0"/>
              </a:rPr>
              <a:t>Compensation Practice</a:t>
            </a:r>
          </a:p>
        </p:txBody>
      </p:sp>
      <p:sp>
        <p:nvSpPr>
          <p:cNvPr id="2560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2560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7EF0348A-7F6B-48D0-B102-6BF6358741AB}" type="slidenum">
              <a:rPr lang="en-US" smtClean="0">
                <a:ea typeface="ＭＳ Ｐゴシック" pitchFamily="34" charset="-128"/>
              </a:rPr>
              <a:pPr/>
              <a:t>21</a:t>
            </a:fld>
            <a:endParaRPr lang="en-US" dirty="0">
              <a:ea typeface="ＭＳ Ｐゴシック" pitchFamily="34" charset="-128"/>
            </a:endParaRPr>
          </a:p>
        </p:txBody>
      </p:sp>
      <p:sp>
        <p:nvSpPr>
          <p:cNvPr id="3" name="Content Placeholder 2"/>
          <p:cNvSpPr>
            <a:spLocks noGrp="1"/>
          </p:cNvSpPr>
          <p:nvPr>
            <p:ph idx="1"/>
          </p:nvPr>
        </p:nvSpPr>
        <p:spPr>
          <a:xfrm>
            <a:off x="533400" y="1316824"/>
            <a:ext cx="8229600" cy="4525963"/>
          </a:xfrm>
        </p:spPr>
        <p:txBody>
          <a:bodyPr/>
          <a:lstStyle/>
          <a:p>
            <a:pPr marL="0" indent="0">
              <a:spcAft>
                <a:spcPts val="1200"/>
              </a:spcAft>
              <a:buNone/>
            </a:pPr>
            <a:r>
              <a:rPr lang="en-US" sz="3000" dirty="0"/>
              <a:t>Additional laws focused on employee benefits:</a:t>
            </a:r>
          </a:p>
          <a:p>
            <a:r>
              <a:rPr lang="en-US" sz="2800" u="sng" dirty="0"/>
              <a:t>Discretionary Benefits (Chapter 9)</a:t>
            </a:r>
          </a:p>
          <a:p>
            <a:pPr lvl="1"/>
            <a:r>
              <a:rPr lang="en-US" sz="2400" dirty="0"/>
              <a:t>Internal Revenue Code</a:t>
            </a:r>
          </a:p>
          <a:p>
            <a:pPr lvl="1"/>
            <a:r>
              <a:rPr lang="en-US" sz="2400" dirty="0"/>
              <a:t>Employee Retirement Income Security Act</a:t>
            </a:r>
          </a:p>
          <a:p>
            <a:pPr lvl="1">
              <a:spcAft>
                <a:spcPts val="1200"/>
              </a:spcAft>
            </a:pPr>
            <a:r>
              <a:rPr lang="en-US" sz="2400" dirty="0"/>
              <a:t>Pension Protection Act</a:t>
            </a:r>
          </a:p>
          <a:p>
            <a:r>
              <a:rPr lang="en-US" sz="2800" u="sng" dirty="0"/>
              <a:t>Legally-Required Benefits (Chapter 10)</a:t>
            </a:r>
          </a:p>
          <a:p>
            <a:pPr lvl="1"/>
            <a:r>
              <a:rPr lang="en-US" sz="2400" dirty="0"/>
              <a:t>Social Security Act</a:t>
            </a:r>
          </a:p>
          <a:p>
            <a:pPr lvl="1"/>
            <a:r>
              <a:rPr lang="en-US" sz="2400" dirty="0"/>
              <a:t>Workers’ compensation</a:t>
            </a:r>
          </a:p>
          <a:p>
            <a:pPr lvl="1"/>
            <a:r>
              <a:rPr lang="en-US" sz="2400" dirty="0"/>
              <a:t>Family and Medical Leave Act</a:t>
            </a:r>
          </a:p>
          <a:p>
            <a:pPr lvl="1"/>
            <a:r>
              <a:rPr lang="en-US" sz="2400" dirty="0"/>
              <a:t>Patient Protection and Affordable Care Act</a:t>
            </a:r>
          </a:p>
          <a:p>
            <a:pPr lvl="1"/>
            <a:r>
              <a:rPr lang="en-US" sz="2400" dirty="0"/>
              <a:t>Consolidated Omnibus Budget Reconciliation Act</a:t>
            </a:r>
          </a:p>
          <a:p>
            <a:pPr lvl="1"/>
            <a:r>
              <a:rPr lang="en-US" sz="2400" dirty="0"/>
              <a:t>Health Insurance Portability and Accountability Act</a:t>
            </a: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2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28600"/>
            <a:ext cx="8229600" cy="1143000"/>
          </a:xfrm>
        </p:spPr>
        <p:txBody>
          <a:bodyPr/>
          <a:lstStyle/>
          <a:p>
            <a:pPr eaLnBrk="1" hangingPunct="1"/>
            <a:r>
              <a:rPr lang="en-US" dirty="0">
                <a:latin typeface="Arial" charset="0"/>
                <a:cs typeface="Arial" charset="0"/>
              </a:rPr>
              <a:t>Government Units</a:t>
            </a:r>
          </a:p>
        </p:txBody>
      </p:sp>
      <p:sp>
        <p:nvSpPr>
          <p:cNvPr id="3" name="Content Placeholder 2"/>
          <p:cNvSpPr>
            <a:spLocks noGrp="1"/>
          </p:cNvSpPr>
          <p:nvPr>
            <p:ph idx="1"/>
          </p:nvPr>
        </p:nvSpPr>
        <p:spPr>
          <a:xfrm>
            <a:off x="457200" y="1371600"/>
            <a:ext cx="8229600" cy="4525963"/>
          </a:xfrm>
        </p:spPr>
        <p:txBody>
          <a:bodyPr/>
          <a:lstStyle/>
          <a:p>
            <a:pPr eaLnBrk="1" hangingPunct="1">
              <a:spcAft>
                <a:spcPts val="2400"/>
              </a:spcAft>
              <a:defRPr/>
            </a:pPr>
            <a:r>
              <a:rPr lang="en-US" sz="3000" dirty="0">
                <a:ea typeface="MS PGothic" pitchFamily="34" charset="-128"/>
              </a:rPr>
              <a:t>Federal </a:t>
            </a:r>
            <a:r>
              <a:rPr lang="en-US" sz="3000" dirty="0">
                <a:ea typeface="MS PGothic" pitchFamily="34" charset="-128"/>
                <a:sym typeface="Wingdings"/>
              </a:rPr>
              <a:t> </a:t>
            </a:r>
            <a:r>
              <a:rPr lang="en-US" sz="3000" dirty="0">
                <a:ea typeface="MS PGothic" pitchFamily="34" charset="-128"/>
              </a:rPr>
              <a:t>oversees the entire United States and its territories</a:t>
            </a:r>
          </a:p>
          <a:p>
            <a:pPr eaLnBrk="1" hangingPunct="1">
              <a:spcAft>
                <a:spcPts val="2400"/>
              </a:spcAft>
              <a:defRPr/>
            </a:pPr>
            <a:r>
              <a:rPr lang="en-US" sz="3000" dirty="0">
                <a:ea typeface="MS PGothic" pitchFamily="34" charset="-128"/>
              </a:rPr>
              <a:t>State </a:t>
            </a:r>
            <a:r>
              <a:rPr lang="en-US" sz="3000" dirty="0">
                <a:ea typeface="MS PGothic" pitchFamily="34" charset="-128"/>
                <a:sym typeface="Wingdings"/>
              </a:rPr>
              <a:t> </a:t>
            </a:r>
            <a:r>
              <a:rPr lang="en-US" sz="3000" dirty="0">
                <a:ea typeface="MS PGothic" pitchFamily="34" charset="-128"/>
              </a:rPr>
              <a:t>enacts and enforces laws that pertain exclusively to their respective regions</a:t>
            </a:r>
          </a:p>
          <a:p>
            <a:pPr eaLnBrk="1" hangingPunct="1">
              <a:spcAft>
                <a:spcPts val="0"/>
              </a:spcAft>
              <a:defRPr/>
            </a:pPr>
            <a:r>
              <a:rPr lang="en-US" sz="3000" dirty="0">
                <a:ea typeface="MS PGothic" pitchFamily="34" charset="-128"/>
              </a:rPr>
              <a:t>Local </a:t>
            </a:r>
            <a:r>
              <a:rPr lang="en-US" sz="3000" dirty="0">
                <a:ea typeface="MS PGothic" pitchFamily="34" charset="-128"/>
                <a:sym typeface="Wingdings"/>
              </a:rPr>
              <a:t> </a:t>
            </a:r>
            <a:r>
              <a:rPr lang="en-US" sz="3000" dirty="0">
                <a:ea typeface="MS PGothic" pitchFamily="34" charset="-128"/>
              </a:rPr>
              <a:t>enacts and enforces laws that are most pertinent to smaller geographic regions</a:t>
            </a:r>
          </a:p>
        </p:txBody>
      </p:sp>
      <p:sp>
        <p:nvSpPr>
          <p:cNvPr id="2969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2970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3684E252-36CA-4ED5-B186-70C6895BCC32}" type="slidenum">
              <a:rPr lang="en-US" smtClean="0">
                <a:ea typeface="ＭＳ Ｐゴシック" pitchFamily="34" charset="-128"/>
              </a:rPr>
              <a:pPr/>
              <a:t>22</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78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latin typeface="Arial" charset="0"/>
                <a:cs typeface="Arial" charset="0"/>
              </a:rPr>
              <a:t>FLSA of 1938</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charset="0"/>
              <a:buNone/>
              <a:defRPr/>
            </a:pPr>
            <a:endParaRPr lang="en-US" sz="3600" dirty="0">
              <a:ea typeface="+mn-ea"/>
            </a:endParaRPr>
          </a:p>
          <a:p>
            <a:pPr eaLnBrk="1" fontAlgn="auto" hangingPunct="1">
              <a:spcAft>
                <a:spcPts val="1800"/>
              </a:spcAft>
              <a:defRPr/>
            </a:pPr>
            <a:r>
              <a:rPr lang="en-US" dirty="0">
                <a:ea typeface="MS PGothic" pitchFamily="34" charset="-128"/>
              </a:rPr>
              <a:t>Federal minimum wage ($7.25/hr as of 2009)</a:t>
            </a:r>
          </a:p>
          <a:p>
            <a:pPr eaLnBrk="1" hangingPunct="1">
              <a:spcAft>
                <a:spcPts val="1800"/>
              </a:spcAft>
              <a:defRPr/>
            </a:pPr>
            <a:r>
              <a:rPr lang="en-US" dirty="0">
                <a:ea typeface="MS PGothic" pitchFamily="34" charset="-128"/>
              </a:rPr>
              <a:t>Overtime pay (typically 1.5 times normal hourly rate for each hour beyond 40 in a workweek)</a:t>
            </a:r>
          </a:p>
          <a:p>
            <a:pPr eaLnBrk="1" hangingPunct="1">
              <a:defRPr/>
            </a:pPr>
            <a:r>
              <a:rPr lang="en-US" dirty="0">
                <a:ea typeface="MS PGothic" pitchFamily="34" charset="-128"/>
              </a:rPr>
              <a:t>Child labor provisions</a:t>
            </a:r>
          </a:p>
        </p:txBody>
      </p:sp>
      <p:sp>
        <p:nvSpPr>
          <p:cNvPr id="317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317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4329C660-056C-4941-9AF3-9812E7551831}" type="slidenum">
              <a:rPr lang="en-US" smtClean="0">
                <a:ea typeface="ＭＳ Ｐゴシック" pitchFamily="34" charset="-128"/>
              </a:rPr>
              <a:pPr/>
              <a:t>23</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609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a:latin typeface="Arial" charset="0"/>
                <a:cs typeface="Arial" charset="0"/>
              </a:rPr>
              <a:t>FLSA Exempt Positions</a:t>
            </a:r>
          </a:p>
        </p:txBody>
      </p:sp>
      <p:sp>
        <p:nvSpPr>
          <p:cNvPr id="3" name="Content Placeholder 2"/>
          <p:cNvSpPr>
            <a:spLocks noGrp="1"/>
          </p:cNvSpPr>
          <p:nvPr>
            <p:ph idx="1"/>
          </p:nvPr>
        </p:nvSpPr>
        <p:spPr>
          <a:xfrm>
            <a:off x="457200" y="1447800"/>
            <a:ext cx="8229600" cy="4525963"/>
          </a:xfrm>
        </p:spPr>
        <p:txBody>
          <a:bodyPr/>
          <a:lstStyle/>
          <a:p>
            <a:pPr eaLnBrk="1" hangingPunct="1">
              <a:lnSpc>
                <a:spcPct val="120000"/>
              </a:lnSpc>
              <a:defRPr/>
            </a:pPr>
            <a:r>
              <a:rPr lang="en-US" sz="3000" dirty="0">
                <a:ea typeface="MS PGothic" pitchFamily="34" charset="-128"/>
              </a:rPr>
              <a:t>Executive </a:t>
            </a:r>
          </a:p>
          <a:p>
            <a:pPr eaLnBrk="1" hangingPunct="1">
              <a:lnSpc>
                <a:spcPct val="120000"/>
              </a:lnSpc>
              <a:defRPr/>
            </a:pPr>
            <a:r>
              <a:rPr lang="en-US" sz="3000" dirty="0">
                <a:ea typeface="MS PGothic" pitchFamily="34" charset="-128"/>
              </a:rPr>
              <a:t>Administrative</a:t>
            </a:r>
          </a:p>
          <a:p>
            <a:pPr eaLnBrk="1" hangingPunct="1">
              <a:lnSpc>
                <a:spcPct val="120000"/>
              </a:lnSpc>
              <a:defRPr/>
            </a:pPr>
            <a:r>
              <a:rPr lang="en-US" sz="3000" dirty="0">
                <a:ea typeface="MS PGothic" pitchFamily="34" charset="-128"/>
              </a:rPr>
              <a:t>Learned professional</a:t>
            </a:r>
          </a:p>
          <a:p>
            <a:pPr eaLnBrk="1" hangingPunct="1">
              <a:lnSpc>
                <a:spcPct val="120000"/>
              </a:lnSpc>
              <a:defRPr/>
            </a:pPr>
            <a:r>
              <a:rPr lang="en-US" sz="3000" dirty="0">
                <a:ea typeface="MS PGothic" pitchFamily="34" charset="-128"/>
              </a:rPr>
              <a:t>Creative professional</a:t>
            </a:r>
          </a:p>
          <a:p>
            <a:pPr eaLnBrk="1" hangingPunct="1">
              <a:lnSpc>
                <a:spcPct val="120000"/>
              </a:lnSpc>
              <a:defRPr/>
            </a:pPr>
            <a:r>
              <a:rPr lang="en-US" sz="3000" dirty="0">
                <a:ea typeface="MS PGothic" pitchFamily="34" charset="-128"/>
              </a:rPr>
              <a:t>Computer positions</a:t>
            </a:r>
          </a:p>
          <a:p>
            <a:pPr eaLnBrk="1" hangingPunct="1">
              <a:lnSpc>
                <a:spcPct val="120000"/>
              </a:lnSpc>
              <a:defRPr/>
            </a:pPr>
            <a:r>
              <a:rPr lang="en-US" sz="3000" dirty="0">
                <a:ea typeface="MS PGothic" pitchFamily="34" charset="-128"/>
              </a:rPr>
              <a:t>Outside sales</a:t>
            </a:r>
          </a:p>
          <a:p>
            <a:pPr eaLnBrk="1" hangingPunct="1">
              <a:lnSpc>
                <a:spcPct val="90000"/>
              </a:lnSpc>
              <a:buFont typeface="Wingdings" pitchFamily="2" charset="2"/>
              <a:buNone/>
              <a:defRPr/>
            </a:pPr>
            <a:r>
              <a:rPr lang="en-US" sz="2000" dirty="0">
                <a:ea typeface="MS PGothic" pitchFamily="34" charset="-128"/>
              </a:rPr>
              <a:t>    </a:t>
            </a:r>
          </a:p>
          <a:p>
            <a:pPr marL="0" indent="0" eaLnBrk="1" hangingPunct="1">
              <a:lnSpc>
                <a:spcPct val="90000"/>
              </a:lnSpc>
              <a:buFont typeface="Wingdings" pitchFamily="2" charset="2"/>
              <a:buNone/>
              <a:defRPr/>
            </a:pPr>
            <a:r>
              <a:rPr lang="en-US" sz="3000" dirty="0">
                <a:ea typeface="MS PGothic" pitchFamily="34" charset="-128"/>
              </a:rPr>
              <a:t>Most other jobs are </a:t>
            </a:r>
            <a:r>
              <a:rPr lang="en-US" sz="3000" b="1" dirty="0">
                <a:ea typeface="MS PGothic" pitchFamily="34" charset="-128"/>
              </a:rPr>
              <a:t>nonexempt</a:t>
            </a:r>
            <a:r>
              <a:rPr lang="en-US" sz="3000" dirty="0">
                <a:ea typeface="MS PGothic" pitchFamily="34" charset="-128"/>
              </a:rPr>
              <a:t>. Nonexempt jobs are subject to the FLSA overtime pay provision.</a:t>
            </a:r>
          </a:p>
        </p:txBody>
      </p:sp>
      <p:sp>
        <p:nvSpPr>
          <p:cNvPr id="3379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3379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D7C60714-3D82-48FA-B6AB-8F1DA95CC900}" type="slidenum">
              <a:rPr lang="en-US" smtClean="0">
                <a:ea typeface="ＭＳ Ｐゴシック" pitchFamily="34" charset="-128"/>
              </a:rPr>
              <a:pPr/>
              <a:t>24</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0159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2400"/>
            <a:ext cx="8229600" cy="1143000"/>
          </a:xfrm>
        </p:spPr>
        <p:txBody>
          <a:bodyPr/>
          <a:lstStyle/>
          <a:p>
            <a:pPr eaLnBrk="1" hangingPunct="1"/>
            <a:r>
              <a:rPr lang="en-US" dirty="0">
                <a:latin typeface="Arial" charset="0"/>
                <a:cs typeface="Arial" charset="0"/>
              </a:rPr>
              <a:t>FLSA Exemption Criteria</a:t>
            </a:r>
          </a:p>
        </p:txBody>
      </p:sp>
      <p:sp>
        <p:nvSpPr>
          <p:cNvPr id="35842"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35843"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ED2E9032-0459-498C-BEEC-EB6A8135E8D1}" type="slidenum">
              <a:rPr lang="en-US" smtClean="0">
                <a:ea typeface="ＭＳ Ｐゴシック" pitchFamily="34" charset="-128"/>
              </a:rPr>
              <a:pPr/>
              <a:t>25</a:t>
            </a:fld>
            <a:endParaRPr lang="en-US" dirty="0">
              <a:ea typeface="ＭＳ Ｐゴシック" pitchFamily="34" charset="-128"/>
            </a:endParaRPr>
          </a:p>
        </p:txBody>
      </p:sp>
      <p:graphicFrame>
        <p:nvGraphicFramePr>
          <p:cNvPr id="8" name="Group 29"/>
          <p:cNvGraphicFramePr>
            <a:graphicFrameLocks/>
          </p:cNvGraphicFramePr>
          <p:nvPr>
            <p:extLst>
              <p:ext uri="{D42A27DB-BD31-4B8C-83A1-F6EECF244321}">
                <p14:modId xmlns:p14="http://schemas.microsoft.com/office/powerpoint/2010/main" val="124574920"/>
              </p:ext>
            </p:extLst>
          </p:nvPr>
        </p:nvGraphicFramePr>
        <p:xfrm>
          <a:off x="304800" y="1219200"/>
          <a:ext cx="8534400" cy="4960620"/>
        </p:xfrm>
        <a:graphic>
          <a:graphicData uri="http://schemas.openxmlformats.org/drawingml/2006/table">
            <a:tbl>
              <a:tblPr/>
              <a:tblGrid>
                <a:gridCol w="1896533">
                  <a:extLst>
                    <a:ext uri="{9D8B030D-6E8A-4147-A177-3AD203B41FA5}">
                      <a16:colId xmlns:a16="http://schemas.microsoft.com/office/drawing/2014/main" val="20000"/>
                    </a:ext>
                  </a:extLst>
                </a:gridCol>
                <a:gridCol w="6637867">
                  <a:extLst>
                    <a:ext uri="{9D8B030D-6E8A-4147-A177-3AD203B41FA5}">
                      <a16:colId xmlns:a16="http://schemas.microsoft.com/office/drawing/2014/main" val="20001"/>
                    </a:ext>
                  </a:extLst>
                </a:gridCol>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000" b="0" i="0" u="none" strike="noStrike" cap="none" normalizeH="0" baseline="0" dirty="0">
                          <a:ln>
                            <a:noFill/>
                          </a:ln>
                          <a:solidFill>
                            <a:schemeClr val="tx1"/>
                          </a:solidFill>
                          <a:effectLst/>
                          <a:latin typeface="Arial"/>
                          <a:ea typeface="ＭＳ Ｐゴシック" charset="0"/>
                          <a:cs typeface="Arial"/>
                        </a:rPr>
                        <a:t>Executive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chemeClr val="tx1"/>
                          </a:solidFill>
                          <a:effectLst/>
                          <a:latin typeface="Arial"/>
                          <a:ea typeface="ＭＳ Ｐゴシック" charset="0"/>
                          <a:cs typeface="Arial"/>
                        </a:rPr>
                        <a:t>Management of the enterprise or a recognized department or subdivision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000" b="0" i="0" u="none" strike="noStrike" cap="none" normalizeH="0" baseline="0" dirty="0">
                          <a:ln>
                            <a:noFill/>
                          </a:ln>
                          <a:solidFill>
                            <a:schemeClr val="tx1"/>
                          </a:solidFill>
                          <a:effectLst/>
                          <a:latin typeface="Arial"/>
                          <a:ea typeface="ＭＳ Ｐゴシック" charset="0"/>
                          <a:cs typeface="Arial"/>
                        </a:rPr>
                        <a:t>Administrative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chemeClr val="tx1"/>
                          </a:solidFill>
                          <a:effectLst/>
                          <a:latin typeface="Arial"/>
                          <a:ea typeface="ＭＳ Ｐゴシック" charset="0"/>
                          <a:cs typeface="Arial"/>
                        </a:rPr>
                        <a:t>Performing office or nonmanual work directly related to the management or general business operations of the employer or employer</a:t>
                      </a:r>
                      <a:r>
                        <a:rPr kumimoji="0" lang="en-US" altLang="ja-JP" sz="1600" b="0" i="0" u="none" strike="noStrike" cap="none" normalizeH="0" baseline="0" dirty="0">
                          <a:ln>
                            <a:noFill/>
                          </a:ln>
                          <a:solidFill>
                            <a:schemeClr val="tx1"/>
                          </a:solidFill>
                          <a:effectLst/>
                          <a:latin typeface="Arial"/>
                          <a:ea typeface="ＭＳ Ｐゴシック" charset="0"/>
                          <a:cs typeface="Arial"/>
                        </a:rPr>
                        <a:t>’</a:t>
                      </a:r>
                      <a:r>
                        <a:rPr kumimoji="0" lang="en-US" sz="1600" b="0" i="0" u="none" strike="noStrike" cap="none" normalizeH="0" baseline="0" dirty="0">
                          <a:ln>
                            <a:noFill/>
                          </a:ln>
                          <a:solidFill>
                            <a:schemeClr val="tx1"/>
                          </a:solidFill>
                          <a:effectLst/>
                          <a:latin typeface="Arial"/>
                          <a:ea typeface="ＭＳ Ｐゴシック" charset="0"/>
                          <a:cs typeface="Arial"/>
                        </a:rPr>
                        <a:t>s customers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000" b="0" i="0" u="none" strike="noStrike" cap="none" normalizeH="0" baseline="0" dirty="0">
                          <a:ln>
                            <a:noFill/>
                          </a:ln>
                          <a:solidFill>
                            <a:schemeClr val="tx1"/>
                          </a:solidFill>
                          <a:effectLst/>
                          <a:latin typeface="Arial"/>
                          <a:ea typeface="ＭＳ Ｐゴシック" charset="0"/>
                          <a:cs typeface="Arial"/>
                        </a:rPr>
                        <a:t>Learned professional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chemeClr val="tx1"/>
                          </a:solidFill>
                          <a:effectLst/>
                          <a:latin typeface="Arial"/>
                          <a:ea typeface="ＭＳ Ｐゴシック" charset="0"/>
                          <a:cs typeface="Arial"/>
                        </a:rPr>
                        <a:t>Performing office or nonmanual work requiring knowledge of an advanced type in a field of science or learning, customarily acquired by a prolonged course of specialized intellectual instruction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000" b="0" i="0" u="none" strike="noStrike" cap="none" normalizeH="0" baseline="0" dirty="0">
                          <a:ln>
                            <a:noFill/>
                          </a:ln>
                          <a:solidFill>
                            <a:schemeClr val="tx1"/>
                          </a:solidFill>
                          <a:effectLst/>
                          <a:latin typeface="Arial"/>
                          <a:ea typeface="ＭＳ Ｐゴシック" charset="0"/>
                          <a:cs typeface="Arial"/>
                        </a:rPr>
                        <a:t>Creative professional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chemeClr val="tx1"/>
                          </a:solidFill>
                          <a:effectLst/>
                          <a:latin typeface="Arial"/>
                          <a:ea typeface="ＭＳ Ｐゴシック" charset="0"/>
                          <a:cs typeface="Arial"/>
                        </a:rPr>
                        <a:t>Performing work requiring invention, imagination, originality, or talent in a recognized field of artistic or creative endeavor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000" b="0" i="0" u="none" strike="noStrike" cap="none" normalizeH="0" baseline="0" dirty="0">
                          <a:ln>
                            <a:noFill/>
                          </a:ln>
                          <a:solidFill>
                            <a:schemeClr val="tx1"/>
                          </a:solidFill>
                          <a:effectLst/>
                          <a:latin typeface="Arial"/>
                          <a:ea typeface="ＭＳ Ｐゴシック" charset="0"/>
                          <a:cs typeface="Arial"/>
                        </a:rPr>
                        <a:t>Computer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chemeClr val="tx1"/>
                          </a:solidFill>
                          <a:effectLst/>
                          <a:latin typeface="Arial"/>
                          <a:ea typeface="ＭＳ Ｐゴシック" charset="0"/>
                          <a:cs typeface="Arial"/>
                        </a:rPr>
                        <a:t>Employed as a computer systems analyst, computer programmer, software engineer, or other similarly skilled worker in the computer field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000" b="0" i="0" u="none" strike="noStrike" cap="none" normalizeH="0" baseline="0" dirty="0">
                          <a:ln>
                            <a:noFill/>
                          </a:ln>
                          <a:solidFill>
                            <a:schemeClr val="tx1"/>
                          </a:solidFill>
                          <a:effectLst/>
                          <a:latin typeface="Arial"/>
                          <a:ea typeface="ＭＳ Ｐゴシック" charset="0"/>
                          <a:cs typeface="Arial"/>
                        </a:rPr>
                        <a:t>Outside sales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1600" b="0" i="0" u="none" strike="noStrike" cap="none" normalizeH="0" baseline="0" dirty="0">
                          <a:ln>
                            <a:noFill/>
                          </a:ln>
                          <a:solidFill>
                            <a:schemeClr val="tx1"/>
                          </a:solidFill>
                          <a:effectLst/>
                          <a:latin typeface="Arial"/>
                          <a:ea typeface="ＭＳ Ｐゴシック" charset="0"/>
                          <a:cs typeface="Arial"/>
                        </a:rPr>
                        <a:t>Making sales or obtaining orders or contracts for services or for future use of facilities for which a consideration will be paid by the client or customer; customarily and regularly engaged a way from the employer’s place or places of business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998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Arial" charset="0"/>
                <a:cs typeface="Arial" charset="0"/>
              </a:rPr>
              <a:t>Compensable Work Activities</a:t>
            </a:r>
          </a:p>
        </p:txBody>
      </p:sp>
      <p:sp>
        <p:nvSpPr>
          <p:cNvPr id="37890" name="Content Placeholder 2"/>
          <p:cNvSpPr>
            <a:spLocks noGrp="1"/>
          </p:cNvSpPr>
          <p:nvPr>
            <p:ph idx="1"/>
          </p:nvPr>
        </p:nvSpPr>
        <p:spPr>
          <a:xfrm>
            <a:off x="457200" y="1298289"/>
            <a:ext cx="8229600" cy="4525963"/>
          </a:xfrm>
        </p:spPr>
        <p:txBody>
          <a:bodyPr/>
          <a:lstStyle/>
          <a:p>
            <a:pPr eaLnBrk="1" hangingPunct="1">
              <a:spcBef>
                <a:spcPct val="0"/>
              </a:spcBef>
              <a:spcAft>
                <a:spcPts val="1200"/>
              </a:spcAft>
            </a:pPr>
            <a:r>
              <a:rPr lang="en-US" sz="2800" dirty="0">
                <a:latin typeface="Arial" charset="0"/>
                <a:cs typeface="Arial" charset="0"/>
              </a:rPr>
              <a:t>Waiting time</a:t>
            </a:r>
          </a:p>
          <a:p>
            <a:pPr eaLnBrk="1" hangingPunct="1">
              <a:spcBef>
                <a:spcPct val="0"/>
              </a:spcBef>
              <a:spcAft>
                <a:spcPts val="1200"/>
              </a:spcAft>
            </a:pPr>
            <a:r>
              <a:rPr lang="en-US" sz="2800" dirty="0">
                <a:latin typeface="Arial" charset="0"/>
                <a:cs typeface="Arial" charset="0"/>
              </a:rPr>
              <a:t>On-call time</a:t>
            </a:r>
          </a:p>
          <a:p>
            <a:pPr eaLnBrk="1" hangingPunct="1">
              <a:spcBef>
                <a:spcPct val="0"/>
              </a:spcBef>
              <a:spcAft>
                <a:spcPts val="1200"/>
              </a:spcAft>
            </a:pPr>
            <a:r>
              <a:rPr lang="en-US" sz="2800" dirty="0">
                <a:latin typeface="Arial" charset="0"/>
                <a:cs typeface="Arial" charset="0"/>
              </a:rPr>
              <a:t>Rest and meal periods</a:t>
            </a:r>
          </a:p>
          <a:p>
            <a:pPr eaLnBrk="1" hangingPunct="1">
              <a:spcBef>
                <a:spcPct val="0"/>
              </a:spcBef>
              <a:spcAft>
                <a:spcPts val="1200"/>
              </a:spcAft>
            </a:pPr>
            <a:r>
              <a:rPr lang="en-US" sz="2800" dirty="0">
                <a:latin typeface="Arial" charset="0"/>
                <a:cs typeface="Arial" charset="0"/>
              </a:rPr>
              <a:t>Sleeping time and certain other activities</a:t>
            </a:r>
          </a:p>
          <a:p>
            <a:pPr eaLnBrk="1" hangingPunct="1">
              <a:spcBef>
                <a:spcPct val="0"/>
              </a:spcBef>
              <a:spcAft>
                <a:spcPts val="1200"/>
              </a:spcAft>
            </a:pPr>
            <a:r>
              <a:rPr lang="en-US" sz="2800" dirty="0">
                <a:latin typeface="Arial" charset="0"/>
                <a:cs typeface="Arial" charset="0"/>
              </a:rPr>
              <a:t>Lectures, meetings, and training programs</a:t>
            </a:r>
          </a:p>
          <a:p>
            <a:pPr eaLnBrk="1" hangingPunct="1">
              <a:spcBef>
                <a:spcPct val="0"/>
              </a:spcBef>
            </a:pPr>
            <a:r>
              <a:rPr lang="en-US" sz="2800" dirty="0">
                <a:latin typeface="Arial" charset="0"/>
                <a:cs typeface="Arial" charset="0"/>
              </a:rPr>
              <a:t>Travel time</a:t>
            </a:r>
          </a:p>
          <a:p>
            <a:pPr lvl="1" eaLnBrk="1" hangingPunct="1">
              <a:spcBef>
                <a:spcPct val="0"/>
              </a:spcBef>
            </a:pPr>
            <a:r>
              <a:rPr lang="en-US" sz="2600" dirty="0">
                <a:latin typeface="Arial" charset="0"/>
                <a:cs typeface="Arial" charset="0"/>
              </a:rPr>
              <a:t>Home to work travel </a:t>
            </a:r>
          </a:p>
          <a:p>
            <a:pPr lvl="1" eaLnBrk="1" hangingPunct="1">
              <a:spcBef>
                <a:spcPct val="0"/>
              </a:spcBef>
            </a:pPr>
            <a:r>
              <a:rPr lang="en-US" sz="2600" dirty="0">
                <a:latin typeface="Arial" charset="0"/>
                <a:cs typeface="Arial" charset="0"/>
              </a:rPr>
              <a:t>Home to work on special one day assignment</a:t>
            </a:r>
          </a:p>
          <a:p>
            <a:pPr lvl="1" eaLnBrk="1" hangingPunct="1">
              <a:spcBef>
                <a:spcPct val="0"/>
              </a:spcBef>
            </a:pPr>
            <a:r>
              <a:rPr lang="en-US" sz="2600" dirty="0">
                <a:latin typeface="Arial" charset="0"/>
                <a:cs typeface="Arial" charset="0"/>
              </a:rPr>
              <a:t>Travel that is all in a day’s work</a:t>
            </a:r>
          </a:p>
          <a:p>
            <a:pPr lvl="1" eaLnBrk="1" hangingPunct="1">
              <a:spcBef>
                <a:spcPct val="0"/>
              </a:spcBef>
            </a:pPr>
            <a:r>
              <a:rPr lang="en-US" sz="2600" dirty="0">
                <a:latin typeface="Arial" charset="0"/>
                <a:cs typeface="Arial" charset="0"/>
              </a:rPr>
              <a:t>Travel away from home community</a:t>
            </a:r>
          </a:p>
        </p:txBody>
      </p:sp>
      <p:sp>
        <p:nvSpPr>
          <p:cNvPr id="3789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3789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7DE256C3-FA2B-486E-A240-0DE1DB67447F}" type="slidenum">
              <a:rPr lang="en-US" smtClean="0">
                <a:ea typeface="ＭＳ Ｐゴシック" pitchFamily="34" charset="-128"/>
              </a:rPr>
              <a:pPr/>
              <a:t>26</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13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a:latin typeface="Arial" charset="0"/>
                <a:cs typeface="Arial" charset="0"/>
              </a:rPr>
              <a:t>Child Labor</a:t>
            </a:r>
          </a:p>
        </p:txBody>
      </p:sp>
      <p:sp>
        <p:nvSpPr>
          <p:cNvPr id="39938" name="Content Placeholder 2"/>
          <p:cNvSpPr>
            <a:spLocks noGrp="1"/>
          </p:cNvSpPr>
          <p:nvPr>
            <p:ph idx="1"/>
          </p:nvPr>
        </p:nvSpPr>
        <p:spPr/>
        <p:txBody>
          <a:bodyPr/>
          <a:lstStyle/>
          <a:p>
            <a:pPr eaLnBrk="1" hangingPunct="1">
              <a:spcBef>
                <a:spcPct val="0"/>
              </a:spcBef>
              <a:spcAft>
                <a:spcPts val="1200"/>
              </a:spcAft>
            </a:pPr>
            <a:r>
              <a:rPr lang="en-US" sz="3000" dirty="0">
                <a:latin typeface="Arial" charset="0"/>
                <a:cs typeface="Arial" charset="0"/>
              </a:rPr>
              <a:t>Ages 14 and younger can’t work</a:t>
            </a:r>
          </a:p>
          <a:p>
            <a:pPr eaLnBrk="1" hangingPunct="1">
              <a:spcBef>
                <a:spcPct val="0"/>
              </a:spcBef>
            </a:pPr>
            <a:r>
              <a:rPr lang="en-US" sz="3000" dirty="0">
                <a:latin typeface="Arial" charset="0"/>
                <a:cs typeface="Arial" charset="0"/>
              </a:rPr>
              <a:t>Ages 14 and 15 can work</a:t>
            </a:r>
          </a:p>
          <a:p>
            <a:pPr lvl="1" eaLnBrk="1" hangingPunct="1">
              <a:spcBef>
                <a:spcPct val="0"/>
              </a:spcBef>
            </a:pPr>
            <a:r>
              <a:rPr lang="en-US" sz="2800" dirty="0">
                <a:latin typeface="Arial" charset="0"/>
                <a:cs typeface="Arial" charset="0"/>
              </a:rPr>
              <a:t>  3 hours on school nights</a:t>
            </a:r>
          </a:p>
          <a:p>
            <a:pPr lvl="1" eaLnBrk="1" hangingPunct="1">
              <a:spcBef>
                <a:spcPct val="0"/>
              </a:spcBef>
            </a:pPr>
            <a:r>
              <a:rPr lang="en-US" sz="2800" dirty="0">
                <a:latin typeface="Arial" charset="0"/>
                <a:cs typeface="Arial" charset="0"/>
              </a:rPr>
              <a:t>18 hours per week when school is in</a:t>
            </a:r>
          </a:p>
          <a:p>
            <a:pPr lvl="1" eaLnBrk="1" hangingPunct="1">
              <a:spcBef>
                <a:spcPct val="0"/>
              </a:spcBef>
              <a:spcAft>
                <a:spcPts val="1200"/>
              </a:spcAft>
            </a:pPr>
            <a:r>
              <a:rPr lang="en-US" sz="2800" dirty="0">
                <a:latin typeface="Arial" charset="0"/>
                <a:cs typeface="Arial" charset="0"/>
              </a:rPr>
              <a:t>40 hours per week when school is out</a:t>
            </a:r>
          </a:p>
          <a:p>
            <a:pPr eaLnBrk="1" hangingPunct="1">
              <a:spcBef>
                <a:spcPct val="0"/>
              </a:spcBef>
            </a:pPr>
            <a:r>
              <a:rPr lang="en-US" sz="3000" dirty="0">
                <a:latin typeface="Arial" charset="0"/>
                <a:cs typeface="Arial" charset="0"/>
              </a:rPr>
              <a:t>Ages 16 and 17</a:t>
            </a:r>
          </a:p>
          <a:p>
            <a:pPr lvl="1" eaLnBrk="1" hangingPunct="1">
              <a:spcBef>
                <a:spcPct val="0"/>
              </a:spcBef>
            </a:pPr>
            <a:r>
              <a:rPr lang="en-US" sz="2800" dirty="0">
                <a:latin typeface="Arial" charset="0"/>
                <a:cs typeface="Arial" charset="0"/>
              </a:rPr>
              <a:t>No hourly restrictions</a:t>
            </a:r>
          </a:p>
          <a:p>
            <a:pPr lvl="1" eaLnBrk="1" hangingPunct="1">
              <a:spcBef>
                <a:spcPct val="0"/>
              </a:spcBef>
            </a:pPr>
            <a:r>
              <a:rPr lang="en-US" sz="2800" dirty="0">
                <a:latin typeface="Arial" charset="0"/>
                <a:cs typeface="Arial" charset="0"/>
              </a:rPr>
              <a:t>Can’t work in hazardous conditions</a:t>
            </a:r>
          </a:p>
        </p:txBody>
      </p:sp>
      <p:sp>
        <p:nvSpPr>
          <p:cNvPr id="3993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3994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037917BC-84D7-4698-AF14-3769BF20C9EF}" type="slidenum">
              <a:rPr lang="en-US" smtClean="0">
                <a:ea typeface="ＭＳ Ｐゴシック" pitchFamily="34" charset="-128"/>
              </a:rPr>
              <a:pPr/>
              <a:t>27</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745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a:latin typeface="Arial" charset="0"/>
                <a:cs typeface="Arial" charset="0"/>
              </a:rPr>
              <a:t>Equal Pay Act of 1963</a:t>
            </a:r>
          </a:p>
        </p:txBody>
      </p:sp>
      <p:sp>
        <p:nvSpPr>
          <p:cNvPr id="41986" name="Content Placeholder 2"/>
          <p:cNvSpPr>
            <a:spLocks noGrp="1"/>
          </p:cNvSpPr>
          <p:nvPr>
            <p:ph idx="1"/>
          </p:nvPr>
        </p:nvSpPr>
        <p:spPr>
          <a:xfrm>
            <a:off x="457200" y="1447800"/>
            <a:ext cx="8229600" cy="4525963"/>
          </a:xfrm>
        </p:spPr>
        <p:txBody>
          <a:bodyPr/>
          <a:lstStyle/>
          <a:p>
            <a:pPr marL="0" indent="0" eaLnBrk="1" hangingPunct="1">
              <a:spcBef>
                <a:spcPct val="0"/>
              </a:spcBef>
              <a:buNone/>
            </a:pPr>
            <a:endParaRPr lang="en-US" dirty="0">
              <a:latin typeface="Arial" charset="0"/>
              <a:cs typeface="Arial" charset="0"/>
            </a:endParaRPr>
          </a:p>
          <a:p>
            <a:pPr eaLnBrk="1" hangingPunct="1">
              <a:spcBef>
                <a:spcPct val="0"/>
              </a:spcBef>
              <a:spcAft>
                <a:spcPts val="1800"/>
              </a:spcAft>
            </a:pPr>
            <a:r>
              <a:rPr lang="en-US" sz="3000" dirty="0">
                <a:latin typeface="Arial" charset="0"/>
                <a:cs typeface="Arial" charset="0"/>
              </a:rPr>
              <a:t>Broadened FLSA</a:t>
            </a:r>
          </a:p>
          <a:p>
            <a:pPr eaLnBrk="1" hangingPunct="1">
              <a:spcBef>
                <a:spcPct val="0"/>
              </a:spcBef>
              <a:spcAft>
                <a:spcPts val="1800"/>
              </a:spcAft>
            </a:pPr>
            <a:r>
              <a:rPr lang="en-US" sz="3000" dirty="0">
                <a:latin typeface="Arial" charset="0"/>
                <a:cs typeface="Arial" charset="0"/>
              </a:rPr>
              <a:t>Enforced by EEOC</a:t>
            </a:r>
          </a:p>
          <a:p>
            <a:pPr eaLnBrk="1" hangingPunct="1">
              <a:spcBef>
                <a:spcPct val="0"/>
              </a:spcBef>
              <a:spcAft>
                <a:spcPts val="1800"/>
              </a:spcAft>
            </a:pPr>
            <a:r>
              <a:rPr lang="en-US" sz="3000" dirty="0">
                <a:latin typeface="Arial" charset="0"/>
                <a:cs typeface="Arial" charset="0"/>
              </a:rPr>
              <a:t>Prohibited sex discrimination </a:t>
            </a:r>
          </a:p>
          <a:p>
            <a:pPr eaLnBrk="1" hangingPunct="1">
              <a:spcBef>
                <a:spcPct val="0"/>
              </a:spcBef>
              <a:spcAft>
                <a:spcPts val="1800"/>
              </a:spcAft>
            </a:pPr>
            <a:r>
              <a:rPr lang="en-US" sz="3000" dirty="0">
                <a:latin typeface="Arial" charset="0"/>
                <a:cs typeface="Arial" charset="0"/>
              </a:rPr>
              <a:t>Defined compensable factors</a:t>
            </a:r>
          </a:p>
          <a:p>
            <a:pPr eaLnBrk="1" hangingPunct="1">
              <a:spcBef>
                <a:spcPct val="0"/>
              </a:spcBef>
              <a:spcAft>
                <a:spcPts val="600"/>
              </a:spcAft>
            </a:pPr>
            <a:r>
              <a:rPr lang="en-US" sz="3000" dirty="0">
                <a:latin typeface="Arial" charset="0"/>
                <a:cs typeface="Arial" charset="0"/>
              </a:rPr>
              <a:t>Established legal pay differentials</a:t>
            </a:r>
          </a:p>
        </p:txBody>
      </p:sp>
      <p:sp>
        <p:nvSpPr>
          <p:cNvPr id="4198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4198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CE06F9E7-6199-44A5-9064-32C1F2724773}" type="slidenum">
              <a:rPr lang="en-US" smtClean="0">
                <a:ea typeface="ＭＳ Ｐゴシック" pitchFamily="34" charset="-128"/>
              </a:rPr>
              <a:pPr/>
              <a:t>28</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77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
            <a:ext cx="8229600" cy="1143000"/>
          </a:xfrm>
        </p:spPr>
        <p:txBody>
          <a:bodyPr/>
          <a:lstStyle/>
          <a:p>
            <a:pPr eaLnBrk="1" hangingPunct="1"/>
            <a:r>
              <a:rPr lang="en-US" dirty="0">
                <a:latin typeface="Arial" charset="0"/>
                <a:cs typeface="Arial" charset="0"/>
              </a:rPr>
              <a:t>Compensable Factors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069302"/>
              </p:ext>
            </p:extLst>
          </p:nvPr>
        </p:nvGraphicFramePr>
        <p:xfrm>
          <a:off x="457200" y="1143000"/>
          <a:ext cx="8382000" cy="5126997"/>
        </p:xfrm>
        <a:graphic>
          <a:graphicData uri="http://schemas.openxmlformats.org/drawingml/2006/table">
            <a:tbl>
              <a:tblPr firstRow="1" bandRow="1">
                <a:tableStyleId>{C083E6E3-FA7D-4D7B-A595-EF9225AFEA82}</a:tableStyleId>
              </a:tblPr>
              <a:tblGrid>
                <a:gridCol w="24384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492729">
                <a:tc>
                  <a:txBody>
                    <a:bodyPr/>
                    <a:lstStyle/>
                    <a:p>
                      <a:pPr algn="ctr"/>
                      <a:r>
                        <a:rPr lang="en-US" sz="2800" dirty="0">
                          <a:latin typeface="Arial"/>
                          <a:cs typeface="Arial"/>
                        </a:rPr>
                        <a:t>Factor</a:t>
                      </a:r>
                      <a:r>
                        <a:rPr lang="en-US" sz="2800" baseline="0" dirty="0">
                          <a:latin typeface="Arial"/>
                          <a:cs typeface="Arial"/>
                        </a:rPr>
                        <a:t> </a:t>
                      </a:r>
                      <a:endParaRPr lang="en-US" sz="28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latin typeface="Arial"/>
                          <a:cs typeface="Arial"/>
                        </a:rPr>
                        <a:t>Definition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1553">
                <a:tc>
                  <a:txBody>
                    <a:bodyPr/>
                    <a:lstStyle/>
                    <a:p>
                      <a:pPr algn="ctr"/>
                      <a:r>
                        <a:rPr lang="en-US" sz="2800" dirty="0">
                          <a:latin typeface="Arial"/>
                          <a:cs typeface="Arial"/>
                        </a:rPr>
                        <a:t>Skill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2400" dirty="0">
                          <a:latin typeface="Arial"/>
                          <a:cs typeface="Arial"/>
                        </a:rPr>
                        <a:t>Experience</a:t>
                      </a:r>
                      <a:r>
                        <a:rPr lang="en-US" sz="2400" baseline="0" dirty="0">
                          <a:latin typeface="Arial"/>
                          <a:cs typeface="Arial"/>
                        </a:rPr>
                        <a:t>, training, education, and ability as measured by the performance requirements of a job</a:t>
                      </a:r>
                      <a:endParaRPr lang="en-US" sz="24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855029">
                <a:tc>
                  <a:txBody>
                    <a:bodyPr/>
                    <a:lstStyle/>
                    <a:p>
                      <a:pPr algn="ctr"/>
                      <a:r>
                        <a:rPr lang="en-US" sz="2800" dirty="0">
                          <a:latin typeface="Arial"/>
                          <a:cs typeface="Arial"/>
                        </a:rPr>
                        <a:t>Effort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a:latin typeface="Arial"/>
                          <a:cs typeface="Arial"/>
                        </a:rPr>
                        <a:t>The amount of mental or physical effort expended in the performance</a:t>
                      </a:r>
                      <a:r>
                        <a:rPr lang="en-US" sz="2400" baseline="0" dirty="0">
                          <a:latin typeface="Arial"/>
                          <a:cs typeface="Arial"/>
                        </a:rPr>
                        <a:t> of a job</a:t>
                      </a:r>
                      <a:endParaRPr lang="en-US" sz="24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898505">
                <a:tc>
                  <a:txBody>
                    <a:bodyPr/>
                    <a:lstStyle/>
                    <a:p>
                      <a:pPr algn="ctr"/>
                      <a:r>
                        <a:rPr lang="en-US" sz="2800" dirty="0">
                          <a:latin typeface="Arial"/>
                          <a:cs typeface="Arial"/>
                        </a:rPr>
                        <a:t>Responsibility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2400" dirty="0">
                          <a:latin typeface="Arial"/>
                          <a:cs typeface="Arial"/>
                        </a:rPr>
                        <a:t>The degree of accountability</a:t>
                      </a:r>
                      <a:r>
                        <a:rPr lang="en-US" sz="2400" baseline="0" dirty="0">
                          <a:latin typeface="Arial"/>
                          <a:cs typeface="Arial"/>
                        </a:rPr>
                        <a:t> required in the performance of a job</a:t>
                      </a:r>
                      <a:endParaRPr lang="en-US" sz="24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1666583">
                <a:tc>
                  <a:txBody>
                    <a:bodyPr/>
                    <a:lstStyle/>
                    <a:p>
                      <a:pPr algn="ctr"/>
                      <a:r>
                        <a:rPr lang="en-US" sz="2800" dirty="0">
                          <a:latin typeface="Arial"/>
                          <a:cs typeface="Arial"/>
                        </a:rPr>
                        <a:t>Working </a:t>
                      </a:r>
                      <a:r>
                        <a:rPr lang="en-US" sz="2800" baseline="0" dirty="0">
                          <a:latin typeface="Arial"/>
                          <a:cs typeface="Arial"/>
                        </a:rPr>
                        <a:t>conditions</a:t>
                      </a:r>
                      <a:endParaRPr lang="en-US" sz="28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a:latin typeface="Arial"/>
                          <a:cs typeface="Arial"/>
                        </a:rPr>
                        <a:t>The physical surrounding and hazards of a job, including dimensions such as inside versus outside</a:t>
                      </a:r>
                      <a:r>
                        <a:rPr lang="en-US" sz="2400" baseline="0" dirty="0">
                          <a:latin typeface="Arial"/>
                          <a:cs typeface="Arial"/>
                        </a:rPr>
                        <a:t> work, heat, cold, and poor ventilation</a:t>
                      </a:r>
                      <a:endParaRPr lang="en-US" sz="24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4054"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44055"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D75BB0D7-8195-401A-9E21-29AEF91D4617}" type="slidenum">
              <a:rPr lang="en-US" smtClean="0">
                <a:ea typeface="ＭＳ Ｐゴシック" pitchFamily="34" charset="-128"/>
              </a:rPr>
              <a:pPr/>
              <a:t>29</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846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Interindustry Wage Differentials</a:t>
            </a:r>
          </a:p>
        </p:txBody>
      </p:sp>
      <p:sp>
        <p:nvSpPr>
          <p:cNvPr id="82946" name="Content Placeholder 2"/>
          <p:cNvSpPr>
            <a:spLocks noGrp="1"/>
          </p:cNvSpPr>
          <p:nvPr>
            <p:ph idx="1"/>
          </p:nvPr>
        </p:nvSpPr>
        <p:spPr>
          <a:xfrm>
            <a:off x="457200" y="1304467"/>
            <a:ext cx="8229600" cy="4908552"/>
          </a:xfrm>
        </p:spPr>
        <p:txBody>
          <a:bodyPr/>
          <a:lstStyle/>
          <a:p>
            <a:pPr eaLnBrk="1" hangingPunct="1">
              <a:spcBef>
                <a:spcPct val="0"/>
              </a:spcBef>
              <a:spcAft>
                <a:spcPts val="1200"/>
              </a:spcAft>
            </a:pPr>
            <a:r>
              <a:rPr lang="en-US" sz="2800" dirty="0">
                <a:latin typeface="Arial" charset="0"/>
                <a:cs typeface="Arial" charset="0"/>
              </a:rPr>
              <a:t>The pattern of pay and benefits associated with characteristics of industries</a:t>
            </a:r>
          </a:p>
          <a:p>
            <a:pPr eaLnBrk="1" hangingPunct="1">
              <a:spcBef>
                <a:spcPct val="0"/>
              </a:spcBef>
              <a:spcAft>
                <a:spcPts val="1200"/>
              </a:spcAft>
            </a:pPr>
            <a:r>
              <a:rPr lang="en-US" sz="2800" dirty="0">
                <a:latin typeface="Arial" charset="0"/>
                <a:cs typeface="Arial" charset="0"/>
              </a:rPr>
              <a:t>Factors leading to interindustry wage differentials</a:t>
            </a:r>
          </a:p>
          <a:p>
            <a:pPr lvl="1" eaLnBrk="1" hangingPunct="1">
              <a:spcBef>
                <a:spcPct val="0"/>
              </a:spcBef>
              <a:spcAft>
                <a:spcPts val="1200"/>
              </a:spcAft>
            </a:pPr>
            <a:r>
              <a:rPr lang="en-US" sz="2600" b="1" dirty="0">
                <a:latin typeface="Arial" charset="0"/>
                <a:cs typeface="Arial" charset="0"/>
              </a:rPr>
              <a:t>Industry’s product market: </a:t>
            </a:r>
            <a:r>
              <a:rPr lang="en-US" sz="2600" dirty="0">
                <a:latin typeface="Arial" charset="0"/>
                <a:cs typeface="Arial" charset="0"/>
              </a:rPr>
              <a:t>Where there is little competition (e.g., mining, utilities), there is greater flexibility for providing higher wages</a:t>
            </a:r>
          </a:p>
          <a:p>
            <a:pPr lvl="1" eaLnBrk="1" hangingPunct="1">
              <a:spcBef>
                <a:spcPct val="0"/>
              </a:spcBef>
              <a:spcAft>
                <a:spcPts val="1200"/>
              </a:spcAft>
            </a:pPr>
            <a:r>
              <a:rPr lang="en-US" sz="2600" b="1" dirty="0">
                <a:latin typeface="Arial" charset="0"/>
                <a:cs typeface="Arial" charset="0"/>
              </a:rPr>
              <a:t>Capital intensity: </a:t>
            </a:r>
            <a:r>
              <a:rPr lang="en-US" sz="2600" dirty="0">
                <a:latin typeface="Arial" charset="0"/>
                <a:cs typeface="Arial" charset="0"/>
              </a:rPr>
              <a:t>The extent to which companies’ operations are based on the use of large-scale equipment, and capital intensity is associated with higher wages</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3</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500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dirty="0">
                <a:latin typeface="Arial" charset="0"/>
                <a:cs typeface="Arial" charset="0"/>
              </a:rPr>
              <a:t>Legal Pay Differentials</a:t>
            </a:r>
          </a:p>
        </p:txBody>
      </p:sp>
      <p:sp>
        <p:nvSpPr>
          <p:cNvPr id="3" name="Content Placeholder 2"/>
          <p:cNvSpPr>
            <a:spLocks noGrp="1"/>
          </p:cNvSpPr>
          <p:nvPr>
            <p:ph idx="1"/>
          </p:nvPr>
        </p:nvSpPr>
        <p:spPr>
          <a:xfrm>
            <a:off x="494270" y="1143000"/>
            <a:ext cx="8229600" cy="4525963"/>
          </a:xfrm>
        </p:spPr>
        <p:txBody>
          <a:bodyPr/>
          <a:lstStyle/>
          <a:p>
            <a:pPr marL="0" indent="0" eaLnBrk="1" hangingPunct="1">
              <a:buFont typeface="Arial" charset="0"/>
              <a:buNone/>
              <a:defRPr/>
            </a:pPr>
            <a:endParaRPr lang="en-US" dirty="0">
              <a:ea typeface="MS PGothic" pitchFamily="34" charset="-128"/>
            </a:endParaRPr>
          </a:p>
          <a:p>
            <a:pPr marL="0" indent="0" eaLnBrk="1" hangingPunct="1">
              <a:spcAft>
                <a:spcPts val="1200"/>
              </a:spcAft>
              <a:buNone/>
              <a:defRPr/>
            </a:pPr>
            <a:r>
              <a:rPr lang="en-US" sz="3000" dirty="0">
                <a:ea typeface="MS PGothic" pitchFamily="34" charset="-128"/>
              </a:rPr>
              <a:t>Payments made pursuant to a:</a:t>
            </a:r>
          </a:p>
          <a:p>
            <a:pPr eaLnBrk="1" hangingPunct="1">
              <a:spcAft>
                <a:spcPts val="1200"/>
              </a:spcAft>
              <a:defRPr/>
            </a:pPr>
            <a:r>
              <a:rPr lang="en-US" sz="3000" dirty="0">
                <a:ea typeface="MS PGothic" pitchFamily="34" charset="-128"/>
              </a:rPr>
              <a:t>Seniority system</a:t>
            </a:r>
          </a:p>
          <a:p>
            <a:pPr eaLnBrk="1" hangingPunct="1">
              <a:spcAft>
                <a:spcPts val="1200"/>
              </a:spcAft>
              <a:defRPr/>
            </a:pPr>
            <a:r>
              <a:rPr lang="en-US" sz="3000" dirty="0">
                <a:ea typeface="MS PGothic" pitchFamily="34" charset="-128"/>
              </a:rPr>
              <a:t>Merit system</a:t>
            </a:r>
          </a:p>
          <a:p>
            <a:pPr eaLnBrk="1" hangingPunct="1">
              <a:spcAft>
                <a:spcPts val="1200"/>
              </a:spcAft>
              <a:defRPr/>
            </a:pPr>
            <a:r>
              <a:rPr lang="en-US" sz="3000" dirty="0">
                <a:ea typeface="MS PGothic" pitchFamily="34" charset="-128"/>
              </a:rPr>
              <a:t>Earnings measured by quantity or quality of production</a:t>
            </a:r>
          </a:p>
          <a:p>
            <a:pPr eaLnBrk="1" hangingPunct="1">
              <a:defRPr/>
            </a:pPr>
            <a:r>
              <a:rPr lang="en-US" sz="3000" dirty="0">
                <a:ea typeface="MS PGothic" pitchFamily="34" charset="-128"/>
              </a:rPr>
              <a:t>Differentials not based on gender</a:t>
            </a:r>
          </a:p>
        </p:txBody>
      </p:sp>
      <p:sp>
        <p:nvSpPr>
          <p:cNvPr id="4608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4608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E3C2CBBD-6D1E-4443-B23F-778E9601D389}" type="slidenum">
              <a:rPr lang="en-US" smtClean="0">
                <a:ea typeface="ＭＳ Ｐゴシック" pitchFamily="34" charset="-128"/>
              </a:rPr>
              <a:pPr/>
              <a:t>30</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11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dirty="0">
                <a:latin typeface="Arial" charset="0"/>
                <a:cs typeface="Arial" charset="0"/>
              </a:rPr>
              <a:t>Civil Rights Act of 1964 </a:t>
            </a:r>
            <a:br>
              <a:rPr lang="en-US" dirty="0">
                <a:latin typeface="Arial" charset="0"/>
                <a:cs typeface="Arial" charset="0"/>
              </a:rPr>
            </a:br>
            <a:r>
              <a:rPr lang="en-US" dirty="0">
                <a:latin typeface="Arial" charset="0"/>
                <a:cs typeface="Arial" charset="0"/>
              </a:rPr>
              <a:t>(Title VII)</a:t>
            </a:r>
          </a:p>
        </p:txBody>
      </p:sp>
      <p:sp>
        <p:nvSpPr>
          <p:cNvPr id="3" name="Content Placeholder 2"/>
          <p:cNvSpPr>
            <a:spLocks noGrp="1"/>
          </p:cNvSpPr>
          <p:nvPr>
            <p:ph idx="1"/>
          </p:nvPr>
        </p:nvSpPr>
        <p:spPr>
          <a:xfrm>
            <a:off x="457200" y="1798638"/>
            <a:ext cx="8229600" cy="4525962"/>
          </a:xfrm>
        </p:spPr>
        <p:txBody>
          <a:bodyPr/>
          <a:lstStyle/>
          <a:p>
            <a:pPr eaLnBrk="1" hangingPunct="1">
              <a:spcAft>
                <a:spcPts val="2400"/>
              </a:spcAft>
              <a:defRPr/>
            </a:pPr>
            <a:r>
              <a:rPr lang="en-US" sz="3000" dirty="0">
                <a:ea typeface="MS PGothic" pitchFamily="34" charset="-128"/>
              </a:rPr>
              <a:t>Promotes equal employment opportunities for minorities</a:t>
            </a:r>
          </a:p>
          <a:p>
            <a:pPr eaLnBrk="1" hangingPunct="1">
              <a:spcAft>
                <a:spcPts val="1200"/>
              </a:spcAft>
              <a:defRPr/>
            </a:pPr>
            <a:r>
              <a:rPr lang="en-US" sz="3000" dirty="0">
                <a:ea typeface="MS PGothic" pitchFamily="34" charset="-128"/>
              </a:rPr>
              <a:t>Defined two types of discrimination</a:t>
            </a:r>
          </a:p>
          <a:p>
            <a:pPr lvl="1" eaLnBrk="1" hangingPunct="1">
              <a:spcAft>
                <a:spcPts val="1200"/>
              </a:spcAft>
              <a:defRPr/>
            </a:pPr>
            <a:r>
              <a:rPr lang="en-US" sz="2800" dirty="0">
                <a:ea typeface="MS PGothic" pitchFamily="34" charset="-128"/>
              </a:rPr>
              <a:t>Disparate treatment </a:t>
            </a:r>
            <a:r>
              <a:rPr lang="en-US" sz="2800" dirty="0">
                <a:ea typeface="MS PGothic" pitchFamily="34" charset="-128"/>
                <a:sym typeface="Wingdings"/>
              </a:rPr>
              <a:t> </a:t>
            </a:r>
            <a:r>
              <a:rPr lang="en-US" sz="2800" dirty="0">
                <a:ea typeface="MS PGothic" pitchFamily="34" charset="-128"/>
              </a:rPr>
              <a:t>intentional discrimination </a:t>
            </a:r>
          </a:p>
          <a:p>
            <a:pPr lvl="1" eaLnBrk="1" hangingPunct="1">
              <a:spcAft>
                <a:spcPts val="1200"/>
              </a:spcAft>
              <a:defRPr/>
            </a:pPr>
            <a:r>
              <a:rPr lang="en-US" sz="2800" dirty="0">
                <a:ea typeface="MS PGothic" pitchFamily="34" charset="-128"/>
              </a:rPr>
              <a:t>Disparate impact </a:t>
            </a:r>
            <a:r>
              <a:rPr lang="en-US" sz="2800" dirty="0">
                <a:ea typeface="MS PGothic" pitchFamily="34" charset="-128"/>
                <a:sym typeface="Wingdings"/>
              </a:rPr>
              <a:t> </a:t>
            </a:r>
            <a:r>
              <a:rPr lang="en-US" sz="2800" dirty="0">
                <a:ea typeface="MS PGothic" pitchFamily="34" charset="-128"/>
              </a:rPr>
              <a:t>unintentional discrimination </a:t>
            </a:r>
          </a:p>
          <a:p>
            <a:pPr marL="0" indent="0" eaLnBrk="1" hangingPunct="1">
              <a:buFont typeface="Arial" charset="0"/>
              <a:buNone/>
              <a:defRPr/>
            </a:pPr>
            <a:endParaRPr lang="en-US" dirty="0">
              <a:ea typeface="MS PGothic" pitchFamily="34" charset="-128"/>
            </a:endParaRPr>
          </a:p>
        </p:txBody>
      </p:sp>
      <p:sp>
        <p:nvSpPr>
          <p:cNvPr id="4813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4813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DD69603F-6BEE-4C89-8DA9-E1EABC9C8A08}" type="slidenum">
              <a:rPr lang="en-US" smtClean="0">
                <a:ea typeface="ＭＳ Ｐゴシック" pitchFamily="34" charset="-128"/>
              </a:rPr>
              <a:pPr/>
              <a:t>31</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809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76200"/>
            <a:ext cx="8229600" cy="1143000"/>
          </a:xfrm>
        </p:spPr>
        <p:txBody>
          <a:bodyPr/>
          <a:lstStyle/>
          <a:p>
            <a:pPr eaLnBrk="1" hangingPunct="1"/>
            <a:r>
              <a:rPr lang="en-US" dirty="0">
                <a:latin typeface="Arial" charset="0"/>
                <a:cs typeface="Arial" charset="0"/>
              </a:rPr>
              <a:t>Title VII Discrimination</a:t>
            </a:r>
          </a:p>
        </p:txBody>
      </p:sp>
      <p:sp>
        <p:nvSpPr>
          <p:cNvPr id="3" name="Content Placeholder 2"/>
          <p:cNvSpPr>
            <a:spLocks noGrp="1"/>
          </p:cNvSpPr>
          <p:nvPr>
            <p:ph idx="1"/>
          </p:nvPr>
        </p:nvSpPr>
        <p:spPr>
          <a:xfrm>
            <a:off x="152400" y="1371600"/>
            <a:ext cx="8686800" cy="4876800"/>
          </a:xfrm>
        </p:spPr>
        <p:txBody>
          <a:bodyPr/>
          <a:lstStyle/>
          <a:p>
            <a:pPr marL="0" indent="0" eaLnBrk="1" hangingPunct="1">
              <a:spcAft>
                <a:spcPts val="1200"/>
              </a:spcAft>
              <a:buFont typeface="Arial" charset="0"/>
              <a:buNone/>
              <a:defRPr/>
            </a:pPr>
            <a:r>
              <a:rPr lang="en-US" sz="3000" dirty="0">
                <a:ea typeface="MS PGothic" pitchFamily="34" charset="-128"/>
              </a:rPr>
              <a:t> Disparate treatment</a:t>
            </a:r>
          </a:p>
          <a:p>
            <a:pPr lvl="1" eaLnBrk="1" hangingPunct="1">
              <a:spcAft>
                <a:spcPts val="1200"/>
              </a:spcAft>
              <a:defRPr/>
            </a:pPr>
            <a:r>
              <a:rPr lang="en-US" sz="2800" dirty="0">
                <a:ea typeface="MS PGothic" pitchFamily="34" charset="-128"/>
              </a:rPr>
              <a:t>Intentional</a:t>
            </a:r>
          </a:p>
          <a:p>
            <a:pPr lvl="1" eaLnBrk="1" hangingPunct="1">
              <a:spcAft>
                <a:spcPts val="2400"/>
              </a:spcAft>
              <a:defRPr/>
            </a:pPr>
            <a:r>
              <a:rPr lang="en-US" sz="2800" dirty="0">
                <a:ea typeface="MS PGothic" pitchFamily="34" charset="-128"/>
              </a:rPr>
              <a:t>Workers treated unfairly because of race, color, religion, gender, national origin</a:t>
            </a:r>
          </a:p>
          <a:p>
            <a:pPr marL="457200" lvl="1" indent="0" eaLnBrk="1" hangingPunct="1">
              <a:spcAft>
                <a:spcPts val="600"/>
              </a:spcAft>
              <a:buFont typeface="Arial" charset="0"/>
              <a:buNone/>
              <a:defRPr/>
            </a:pPr>
            <a:r>
              <a:rPr lang="en-US" sz="2800" dirty="0">
                <a:ea typeface="MS PGothic" pitchFamily="34" charset="-128"/>
              </a:rPr>
              <a:t>Ex: Different standards to determine pay increases for African American and White employees.</a:t>
            </a:r>
          </a:p>
          <a:p>
            <a:pPr marL="457200" lvl="1" indent="0" eaLnBrk="1" hangingPunct="1">
              <a:buFont typeface="Arial" charset="0"/>
              <a:buNone/>
              <a:defRPr/>
            </a:pPr>
            <a:endParaRPr lang="en-US" dirty="0">
              <a:ea typeface="MS PGothic" pitchFamily="34" charset="-128"/>
            </a:endParaRPr>
          </a:p>
        </p:txBody>
      </p:sp>
      <p:sp>
        <p:nvSpPr>
          <p:cNvPr id="5017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5018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14242861-28C5-41C7-AF61-48CA7157E3F7}" type="slidenum">
              <a:rPr lang="en-US" smtClean="0">
                <a:ea typeface="ＭＳ Ｐゴシック" pitchFamily="34" charset="-128"/>
              </a:rPr>
              <a:pPr/>
              <a:t>32</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72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76200"/>
            <a:ext cx="8229600" cy="1143000"/>
          </a:xfrm>
        </p:spPr>
        <p:txBody>
          <a:bodyPr/>
          <a:lstStyle/>
          <a:p>
            <a:pPr eaLnBrk="1" hangingPunct="1"/>
            <a:r>
              <a:rPr lang="en-US" dirty="0">
                <a:latin typeface="Arial" charset="0"/>
                <a:cs typeface="Arial" charset="0"/>
              </a:rPr>
              <a:t>Title VII Discrimination</a:t>
            </a:r>
          </a:p>
        </p:txBody>
      </p:sp>
      <p:sp>
        <p:nvSpPr>
          <p:cNvPr id="3" name="Content Placeholder 2"/>
          <p:cNvSpPr>
            <a:spLocks noGrp="1"/>
          </p:cNvSpPr>
          <p:nvPr>
            <p:ph idx="1"/>
          </p:nvPr>
        </p:nvSpPr>
        <p:spPr>
          <a:xfrm>
            <a:off x="152400" y="1371600"/>
            <a:ext cx="8686800" cy="4800600"/>
          </a:xfrm>
        </p:spPr>
        <p:txBody>
          <a:bodyPr/>
          <a:lstStyle/>
          <a:p>
            <a:pPr eaLnBrk="1" hangingPunct="1">
              <a:spcAft>
                <a:spcPts val="1200"/>
              </a:spcAft>
              <a:defRPr/>
            </a:pPr>
            <a:r>
              <a:rPr lang="en-US" sz="3000" dirty="0">
                <a:ea typeface="MS PGothic" pitchFamily="34" charset="-128"/>
              </a:rPr>
              <a:t>Disparate impact</a:t>
            </a:r>
          </a:p>
          <a:p>
            <a:pPr lvl="1" eaLnBrk="1" hangingPunct="1">
              <a:spcAft>
                <a:spcPts val="1200"/>
              </a:spcAft>
              <a:defRPr/>
            </a:pPr>
            <a:r>
              <a:rPr lang="en-US" sz="2800" dirty="0">
                <a:ea typeface="MS PGothic" pitchFamily="34" charset="-128"/>
              </a:rPr>
              <a:t>Unintentional</a:t>
            </a:r>
          </a:p>
          <a:p>
            <a:pPr lvl="1" eaLnBrk="1" hangingPunct="1">
              <a:spcAft>
                <a:spcPts val="2400"/>
              </a:spcAft>
              <a:defRPr/>
            </a:pPr>
            <a:r>
              <a:rPr lang="en-US" sz="2800" dirty="0">
                <a:ea typeface="MS PGothic" pitchFamily="34" charset="-128"/>
              </a:rPr>
              <a:t>Unequal treatment of protected employee groups</a:t>
            </a:r>
          </a:p>
          <a:p>
            <a:pPr marL="457200" lvl="1" indent="0" eaLnBrk="1" hangingPunct="1">
              <a:buFont typeface="Arial" charset="0"/>
              <a:buNone/>
              <a:defRPr/>
            </a:pPr>
            <a:r>
              <a:rPr lang="en-US" sz="2800" dirty="0">
                <a:ea typeface="MS PGothic" pitchFamily="34" charset="-128"/>
              </a:rPr>
              <a:t>Ex: Awarding pay increases to male and female workers based on seniority when females consistently have less seniority than men.</a:t>
            </a:r>
          </a:p>
          <a:p>
            <a:pPr marL="457200" lvl="1" indent="0" eaLnBrk="1" hangingPunct="1">
              <a:buFont typeface="Arial" charset="0"/>
              <a:buNone/>
              <a:defRPr/>
            </a:pPr>
            <a:endParaRPr lang="en-US" dirty="0">
              <a:ea typeface="MS PGothic" pitchFamily="34" charset="-128"/>
            </a:endParaRPr>
          </a:p>
        </p:txBody>
      </p:sp>
      <p:sp>
        <p:nvSpPr>
          <p:cNvPr id="5222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A1A70CEC-CC31-4EDC-B1C0-2E9F5E50B484}" type="slidenum">
              <a:rPr lang="en-US" smtClean="0">
                <a:ea typeface="ＭＳ Ｐゴシック" pitchFamily="34" charset="-128"/>
              </a:rPr>
              <a:pPr/>
              <a:t>33</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667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latin typeface="Arial" charset="0"/>
                <a:cs typeface="Arial" charset="0"/>
              </a:rPr>
              <a:t>Equal Pay for Women</a:t>
            </a:r>
          </a:p>
        </p:txBody>
      </p:sp>
      <p:sp>
        <p:nvSpPr>
          <p:cNvPr id="3" name="Content Placeholder 2"/>
          <p:cNvSpPr>
            <a:spLocks noGrp="1"/>
          </p:cNvSpPr>
          <p:nvPr>
            <p:ph idx="1"/>
          </p:nvPr>
        </p:nvSpPr>
        <p:spPr/>
        <p:txBody>
          <a:bodyPr anchor="ctr"/>
          <a:lstStyle/>
          <a:p>
            <a:pPr marL="0" indent="0" eaLnBrk="1" hangingPunct="1">
              <a:spcBef>
                <a:spcPct val="0"/>
              </a:spcBef>
              <a:spcAft>
                <a:spcPts val="0"/>
              </a:spcAft>
              <a:buNone/>
              <a:defRPr/>
            </a:pPr>
            <a:endParaRPr lang="en-US" b="1" dirty="0">
              <a:latin typeface="Arial" charset="0"/>
              <a:ea typeface="MS PGothic" charset="0"/>
            </a:endParaRPr>
          </a:p>
          <a:p>
            <a:pPr marL="0" indent="0" eaLnBrk="1" hangingPunct="1">
              <a:spcBef>
                <a:spcPct val="0"/>
              </a:spcBef>
              <a:spcAft>
                <a:spcPts val="1200"/>
              </a:spcAft>
              <a:buFont typeface="Arial" charset="0"/>
              <a:buNone/>
              <a:defRPr/>
            </a:pPr>
            <a:r>
              <a:rPr lang="en-US" sz="3000" b="1" dirty="0">
                <a:latin typeface="Arial" charset="0"/>
                <a:ea typeface="MS PGothic" charset="0"/>
              </a:rPr>
              <a:t>Lilly Ledbetter Fair Pay Act</a:t>
            </a:r>
          </a:p>
          <a:p>
            <a:pPr lvl="1" eaLnBrk="1" hangingPunct="1">
              <a:spcAft>
                <a:spcPts val="1200"/>
              </a:spcAft>
              <a:defRPr/>
            </a:pPr>
            <a:r>
              <a:rPr lang="en-US" dirty="0">
                <a:ea typeface="MS PGothic" pitchFamily="34" charset="-128"/>
              </a:rPr>
              <a:t>Overturned the 2007 Ledbetter Supreme Court ruling</a:t>
            </a:r>
          </a:p>
          <a:p>
            <a:pPr lvl="1" eaLnBrk="1" hangingPunct="1">
              <a:spcAft>
                <a:spcPts val="1200"/>
              </a:spcAft>
              <a:defRPr/>
            </a:pPr>
            <a:r>
              <a:rPr lang="en-US" dirty="0">
                <a:ea typeface="MS PGothic" pitchFamily="34" charset="-128"/>
              </a:rPr>
              <a:t>Helps close the pay gap between men and women</a:t>
            </a:r>
          </a:p>
          <a:p>
            <a:pPr lvl="1" eaLnBrk="1" hangingPunct="1">
              <a:spcAft>
                <a:spcPts val="1200"/>
              </a:spcAft>
              <a:defRPr/>
            </a:pPr>
            <a:r>
              <a:rPr lang="en-US" dirty="0">
                <a:ea typeface="MS PGothic" pitchFamily="34" charset="-128"/>
              </a:rPr>
              <a:t>Pay discrimination charge must simply be filed within 180 days of a discriminatory paycheck</a:t>
            </a:r>
          </a:p>
          <a:p>
            <a:pPr marL="0" indent="0" eaLnBrk="1" hangingPunct="1">
              <a:spcBef>
                <a:spcPct val="0"/>
              </a:spcBef>
              <a:spcAft>
                <a:spcPts val="1200"/>
              </a:spcAft>
              <a:buFont typeface="Arial" charset="0"/>
              <a:buNone/>
              <a:defRPr/>
            </a:pPr>
            <a:endParaRPr lang="en-US" sz="2900" b="1" dirty="0">
              <a:latin typeface="Arial" charset="0"/>
              <a:ea typeface="MS PGothic" charset="0"/>
            </a:endParaRPr>
          </a:p>
        </p:txBody>
      </p:sp>
      <p:sp>
        <p:nvSpPr>
          <p:cNvPr id="5427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5427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9E017FC5-9FD3-4F0A-B279-CAC2220BA7B2}" type="slidenum">
              <a:rPr lang="en-US" smtClean="0">
                <a:ea typeface="ＭＳ Ｐゴシック" pitchFamily="34" charset="-128"/>
              </a:rPr>
              <a:pPr/>
              <a:t>34</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52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Arial" charset="0"/>
                <a:cs typeface="Arial" charset="0"/>
              </a:rPr>
              <a:t>Equal Pay for Women (cont’d)</a:t>
            </a:r>
          </a:p>
        </p:txBody>
      </p:sp>
      <p:sp>
        <p:nvSpPr>
          <p:cNvPr id="54274" name="Content Placeholder 2"/>
          <p:cNvSpPr>
            <a:spLocks noGrp="1"/>
          </p:cNvSpPr>
          <p:nvPr>
            <p:ph idx="1"/>
          </p:nvPr>
        </p:nvSpPr>
        <p:spPr/>
        <p:txBody>
          <a:bodyPr anchor="ctr"/>
          <a:lstStyle/>
          <a:p>
            <a:pPr marL="0" indent="0" eaLnBrk="1" hangingPunct="1">
              <a:spcBef>
                <a:spcPct val="0"/>
              </a:spcBef>
              <a:spcAft>
                <a:spcPts val="600"/>
              </a:spcAft>
              <a:buNone/>
              <a:defRPr/>
            </a:pPr>
            <a:endParaRPr lang="en-US" b="1" dirty="0">
              <a:latin typeface="Arial" charset="0"/>
              <a:ea typeface="MS PGothic" pitchFamily="34" charset="-128"/>
              <a:cs typeface="Arial" charset="0"/>
            </a:endParaRPr>
          </a:p>
          <a:p>
            <a:pPr marL="0" indent="0" eaLnBrk="1" hangingPunct="1">
              <a:spcBef>
                <a:spcPct val="0"/>
              </a:spcBef>
              <a:spcAft>
                <a:spcPts val="1200"/>
              </a:spcAft>
              <a:buFont typeface="Arial" charset="0"/>
              <a:buNone/>
              <a:defRPr/>
            </a:pPr>
            <a:r>
              <a:rPr lang="en-US" sz="3000" b="1" dirty="0">
                <a:latin typeface="Arial" charset="0"/>
                <a:ea typeface="MS PGothic" pitchFamily="34" charset="-128"/>
                <a:cs typeface="Arial" charset="0"/>
              </a:rPr>
              <a:t>Paycheck Fairness Act</a:t>
            </a:r>
          </a:p>
          <a:p>
            <a:pPr lvl="1" eaLnBrk="1" hangingPunct="1">
              <a:spcBef>
                <a:spcPct val="0"/>
              </a:spcBef>
              <a:spcAft>
                <a:spcPts val="1800"/>
              </a:spcAft>
              <a:defRPr/>
            </a:pPr>
            <a:r>
              <a:rPr lang="en-US" dirty="0">
                <a:latin typeface="Arial" charset="0"/>
                <a:ea typeface="MS PGothic" pitchFamily="34" charset="-128"/>
                <a:cs typeface="Arial" charset="0"/>
              </a:rPr>
              <a:t>Strengthens the remedies available to put sex-based pay discrimination on par with race-based pay discrimination</a:t>
            </a:r>
          </a:p>
          <a:p>
            <a:pPr lvl="1" eaLnBrk="1" hangingPunct="1">
              <a:spcBef>
                <a:spcPct val="0"/>
              </a:spcBef>
              <a:spcAft>
                <a:spcPts val="1200"/>
              </a:spcAft>
              <a:defRPr/>
            </a:pPr>
            <a:r>
              <a:rPr lang="en-US" dirty="0">
                <a:latin typeface="Arial" charset="0"/>
                <a:ea typeface="MS PGothic" pitchFamily="34" charset="-128"/>
                <a:cs typeface="Arial" charset="0"/>
              </a:rPr>
              <a:t>Prohibits employers from retaliating against employees who share salary information with their coworkers</a:t>
            </a:r>
          </a:p>
          <a:p>
            <a:pPr eaLnBrk="1" hangingPunct="1">
              <a:spcBef>
                <a:spcPct val="0"/>
              </a:spcBef>
              <a:defRPr/>
            </a:pPr>
            <a:endParaRPr lang="en-US" dirty="0">
              <a:latin typeface="Arial" charset="0"/>
              <a:ea typeface="MS PGothic" pitchFamily="34" charset="-128"/>
              <a:cs typeface="Arial" charset="0"/>
            </a:endParaRPr>
          </a:p>
        </p:txBody>
      </p:sp>
      <p:sp>
        <p:nvSpPr>
          <p:cNvPr id="5632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5632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73E3CED8-7928-48C3-BAB2-C0B3DEF78D27}" type="slidenum">
              <a:rPr lang="en-US" smtClean="0">
                <a:ea typeface="ＭＳ Ｐゴシック" pitchFamily="34" charset="-128"/>
              </a:rPr>
              <a:pPr/>
              <a:t>35</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1490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dirty="0">
                <a:latin typeface="Arial" charset="0"/>
                <a:cs typeface="Arial" charset="0"/>
              </a:rPr>
              <a:t>Bennett Amendment </a:t>
            </a:r>
            <a:br>
              <a:rPr lang="en-US" dirty="0">
                <a:latin typeface="Arial" charset="0"/>
                <a:cs typeface="Arial" charset="0"/>
              </a:rPr>
            </a:br>
            <a:r>
              <a:rPr lang="en-US" dirty="0">
                <a:latin typeface="Arial" charset="0"/>
                <a:cs typeface="Arial" charset="0"/>
              </a:rPr>
              <a:t>(amendment to Title VII)</a:t>
            </a:r>
          </a:p>
        </p:txBody>
      </p:sp>
      <p:sp>
        <p:nvSpPr>
          <p:cNvPr id="58370" name="Content Placeholder 2"/>
          <p:cNvSpPr>
            <a:spLocks noGrp="1"/>
          </p:cNvSpPr>
          <p:nvPr>
            <p:ph idx="1"/>
          </p:nvPr>
        </p:nvSpPr>
        <p:spPr/>
        <p:txBody>
          <a:bodyPr/>
          <a:lstStyle/>
          <a:p>
            <a:pPr marL="0" indent="0" eaLnBrk="1" hangingPunct="1">
              <a:spcBef>
                <a:spcPct val="0"/>
              </a:spcBef>
              <a:buFont typeface="Arial" charset="0"/>
              <a:buNone/>
            </a:pPr>
            <a:endParaRPr lang="en-US" dirty="0">
              <a:latin typeface="Arial" charset="0"/>
              <a:cs typeface="Arial" charset="0"/>
            </a:endParaRPr>
          </a:p>
          <a:p>
            <a:pPr marL="0" indent="0" eaLnBrk="1" hangingPunct="1">
              <a:spcBef>
                <a:spcPct val="0"/>
              </a:spcBef>
              <a:buFont typeface="Arial" charset="0"/>
              <a:buNone/>
            </a:pPr>
            <a:endParaRPr lang="en-US" dirty="0">
              <a:latin typeface="Arial" charset="0"/>
              <a:cs typeface="Arial" charset="0"/>
            </a:endParaRPr>
          </a:p>
          <a:p>
            <a:pPr marL="0" indent="0" eaLnBrk="1" hangingPunct="1">
              <a:spcBef>
                <a:spcPct val="0"/>
              </a:spcBef>
              <a:buFont typeface="Arial" charset="0"/>
              <a:buNone/>
            </a:pPr>
            <a:r>
              <a:rPr lang="en-US" sz="3000" dirty="0">
                <a:latin typeface="Arial" charset="0"/>
                <a:cs typeface="Arial" charset="0"/>
              </a:rPr>
              <a:t>Allows female employees to charge employers with Title VII violations regarding pay </a:t>
            </a:r>
            <a:r>
              <a:rPr lang="en-US" sz="3000" i="1" dirty="0">
                <a:latin typeface="Arial" charset="0"/>
                <a:cs typeface="Arial" charset="0"/>
              </a:rPr>
              <a:t>only when </a:t>
            </a:r>
            <a:r>
              <a:rPr lang="en-US" sz="3000" dirty="0">
                <a:latin typeface="Arial" charset="0"/>
                <a:cs typeface="Arial" charset="0"/>
              </a:rPr>
              <a:t>the employer has violated the </a:t>
            </a:r>
            <a:r>
              <a:rPr lang="en-US" sz="3000" i="1" dirty="0">
                <a:latin typeface="Arial" charset="0"/>
                <a:cs typeface="Arial" charset="0"/>
              </a:rPr>
              <a:t>Equal Pay Act of 1963.</a:t>
            </a:r>
          </a:p>
        </p:txBody>
      </p:sp>
      <p:sp>
        <p:nvSpPr>
          <p:cNvPr id="5837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5837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EEB4BD24-6B41-4DE9-BBD2-AED8BFDBAC18}" type="slidenum">
              <a:rPr lang="en-US" smtClean="0">
                <a:ea typeface="ＭＳ Ｐゴシック" pitchFamily="34" charset="-128"/>
              </a:rPr>
              <a:pPr/>
              <a:t>36</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386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dirty="0">
                <a:latin typeface="Arial" charset="0"/>
                <a:cs typeface="Arial" charset="0"/>
              </a:rPr>
              <a:t>ADEA of 1967</a:t>
            </a:r>
          </a:p>
        </p:txBody>
      </p:sp>
      <p:sp>
        <p:nvSpPr>
          <p:cNvPr id="60418" name="Content Placeholder 2"/>
          <p:cNvSpPr>
            <a:spLocks noGrp="1"/>
          </p:cNvSpPr>
          <p:nvPr>
            <p:ph idx="1"/>
          </p:nvPr>
        </p:nvSpPr>
        <p:spPr>
          <a:xfrm>
            <a:off x="457200" y="1600201"/>
            <a:ext cx="8229600" cy="3809999"/>
          </a:xfrm>
        </p:spPr>
        <p:txBody>
          <a:bodyPr anchor="ctr"/>
          <a:lstStyle/>
          <a:p>
            <a:pPr marL="0" indent="0" eaLnBrk="1" hangingPunct="1">
              <a:spcBef>
                <a:spcPct val="0"/>
              </a:spcBef>
              <a:spcAft>
                <a:spcPts val="1200"/>
              </a:spcAft>
              <a:buNone/>
            </a:pPr>
            <a:endParaRPr lang="en-US" dirty="0">
              <a:latin typeface="Arial" charset="0"/>
              <a:cs typeface="Arial" charset="0"/>
            </a:endParaRPr>
          </a:p>
          <a:p>
            <a:pPr eaLnBrk="1" hangingPunct="1">
              <a:spcBef>
                <a:spcPct val="0"/>
              </a:spcBef>
              <a:spcAft>
                <a:spcPts val="1800"/>
              </a:spcAft>
            </a:pPr>
            <a:r>
              <a:rPr lang="en-US" sz="3000" dirty="0">
                <a:latin typeface="Arial" charset="0"/>
                <a:cs typeface="Arial" charset="0"/>
              </a:rPr>
              <a:t>Amended 1978, 1986, and 1990</a:t>
            </a:r>
          </a:p>
          <a:p>
            <a:pPr eaLnBrk="1" hangingPunct="1">
              <a:spcBef>
                <a:spcPct val="0"/>
              </a:spcBef>
              <a:spcAft>
                <a:spcPts val="1800"/>
              </a:spcAft>
            </a:pPr>
            <a:r>
              <a:rPr lang="en-US" sz="3000" dirty="0">
                <a:latin typeface="Arial" charset="0"/>
                <a:cs typeface="Arial" charset="0"/>
              </a:rPr>
              <a:t>Enforced by EEOC</a:t>
            </a:r>
          </a:p>
          <a:p>
            <a:pPr eaLnBrk="1" hangingPunct="1">
              <a:spcBef>
                <a:spcPct val="0"/>
              </a:spcBef>
              <a:spcAft>
                <a:spcPts val="1800"/>
              </a:spcAft>
            </a:pPr>
            <a:r>
              <a:rPr lang="en-US" sz="3000" dirty="0">
                <a:latin typeface="Arial" charset="0"/>
                <a:cs typeface="Arial" charset="0"/>
              </a:rPr>
              <a:t>Protection for workers age 40+ in all employment decisions</a:t>
            </a:r>
          </a:p>
          <a:p>
            <a:pPr eaLnBrk="1" hangingPunct="1">
              <a:spcBef>
                <a:spcPct val="0"/>
              </a:spcBef>
              <a:spcAft>
                <a:spcPts val="600"/>
              </a:spcAft>
            </a:pPr>
            <a:r>
              <a:rPr lang="en-US" sz="3000" dirty="0">
                <a:latin typeface="Arial" charset="0"/>
                <a:cs typeface="Arial" charset="0"/>
              </a:rPr>
              <a:t>Eliminated minimum retirement age with a few exceptions such as for jobs where public safety is at issue</a:t>
            </a:r>
          </a:p>
        </p:txBody>
      </p:sp>
      <p:sp>
        <p:nvSpPr>
          <p:cNvPr id="6041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6042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36F2732C-BF09-42C3-A85E-57E9795B08ED}" type="slidenum">
              <a:rPr lang="en-US" smtClean="0">
                <a:ea typeface="ＭＳ Ｐゴシック" pitchFamily="34" charset="-128"/>
              </a:rPr>
              <a:pPr/>
              <a:t>37</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4877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152400"/>
            <a:ext cx="8229600" cy="1143000"/>
          </a:xfrm>
        </p:spPr>
        <p:txBody>
          <a:bodyPr/>
          <a:lstStyle/>
          <a:p>
            <a:pPr eaLnBrk="1" hangingPunct="1"/>
            <a:r>
              <a:rPr lang="en-US" dirty="0">
                <a:latin typeface="Arial" charset="0"/>
                <a:cs typeface="Arial" charset="0"/>
              </a:rPr>
              <a:t>Older Workers Benefit Protection Act</a:t>
            </a:r>
          </a:p>
        </p:txBody>
      </p:sp>
      <p:sp>
        <p:nvSpPr>
          <p:cNvPr id="3" name="Content Placeholder 2"/>
          <p:cNvSpPr>
            <a:spLocks noGrp="1"/>
          </p:cNvSpPr>
          <p:nvPr>
            <p:ph idx="1"/>
          </p:nvPr>
        </p:nvSpPr>
        <p:spPr>
          <a:xfrm>
            <a:off x="457200" y="1295400"/>
            <a:ext cx="8229600" cy="4525963"/>
          </a:xfrm>
        </p:spPr>
        <p:txBody>
          <a:bodyPr/>
          <a:lstStyle/>
          <a:p>
            <a:pPr eaLnBrk="1" hangingPunct="1">
              <a:spcBef>
                <a:spcPct val="0"/>
              </a:spcBef>
              <a:spcAft>
                <a:spcPts val="1800"/>
              </a:spcAft>
              <a:defRPr/>
            </a:pPr>
            <a:r>
              <a:rPr lang="en-US" sz="2800" dirty="0">
                <a:latin typeface="Arial" charset="0"/>
                <a:ea typeface="MS PGothic" charset="0"/>
              </a:rPr>
              <a:t>Under particular circumstances, employers may require older employees to pay more for health care, disability, or life insurance</a:t>
            </a:r>
          </a:p>
          <a:p>
            <a:pPr eaLnBrk="1" hangingPunct="1">
              <a:spcBef>
                <a:spcPct val="0"/>
              </a:spcBef>
              <a:spcAft>
                <a:spcPts val="1800"/>
              </a:spcAft>
              <a:defRPr/>
            </a:pPr>
            <a:r>
              <a:rPr lang="en-US" sz="2800" dirty="0">
                <a:latin typeface="Arial" charset="0"/>
                <a:ea typeface="MS PGothic" charset="0"/>
              </a:rPr>
              <a:t>This is the case because these benefits cost more for older workers (e.g., an older worker may be more likely to become ill)</a:t>
            </a:r>
          </a:p>
          <a:p>
            <a:pPr eaLnBrk="1" hangingPunct="1">
              <a:spcBef>
                <a:spcPct val="0"/>
              </a:spcBef>
              <a:spcAft>
                <a:spcPts val="1800"/>
              </a:spcAft>
              <a:defRPr/>
            </a:pPr>
            <a:r>
              <a:rPr lang="en-US" sz="2800" dirty="0">
                <a:latin typeface="Arial" charset="0"/>
                <a:ea typeface="MS PGothic" charset="0"/>
              </a:rPr>
              <a:t>Charging more cannot be a condition of employment</a:t>
            </a:r>
          </a:p>
          <a:p>
            <a:pPr eaLnBrk="1" hangingPunct="1">
              <a:spcBef>
                <a:spcPct val="0"/>
              </a:spcBef>
              <a:spcAft>
                <a:spcPts val="1200"/>
              </a:spcAft>
              <a:defRPr/>
            </a:pPr>
            <a:r>
              <a:rPr lang="en-US" sz="2800" dirty="0">
                <a:latin typeface="Arial" charset="0"/>
                <a:ea typeface="MS PGothic" charset="0"/>
              </a:rPr>
              <a:t>Older workers could choose lower, less costly levels of coverage</a:t>
            </a:r>
          </a:p>
        </p:txBody>
      </p:sp>
      <p:sp>
        <p:nvSpPr>
          <p:cNvPr id="6246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6246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7476C84C-CDC8-4563-8646-8F007AC47B2E}" type="slidenum">
              <a:rPr lang="en-US" smtClean="0">
                <a:ea typeface="ＭＳ Ｐゴシック" pitchFamily="34" charset="-128"/>
              </a:rPr>
              <a:pPr/>
              <a:t>38</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7765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304800"/>
            <a:ext cx="8229600" cy="1143000"/>
          </a:xfrm>
        </p:spPr>
        <p:txBody>
          <a:bodyPr/>
          <a:lstStyle/>
          <a:p>
            <a:pPr eaLnBrk="1" hangingPunct="1"/>
            <a:r>
              <a:rPr lang="en-US" dirty="0">
                <a:latin typeface="Arial" charset="0"/>
                <a:cs typeface="Arial" charset="0"/>
              </a:rPr>
              <a:t>Civil Rights Act of 1991</a:t>
            </a:r>
          </a:p>
        </p:txBody>
      </p:sp>
      <p:sp>
        <p:nvSpPr>
          <p:cNvPr id="64514" name="Content Placeholder 2"/>
          <p:cNvSpPr>
            <a:spLocks noGrp="1"/>
          </p:cNvSpPr>
          <p:nvPr>
            <p:ph idx="1"/>
          </p:nvPr>
        </p:nvSpPr>
        <p:spPr/>
        <p:txBody>
          <a:bodyPr/>
          <a:lstStyle/>
          <a:p>
            <a:pPr eaLnBrk="1" hangingPunct="1">
              <a:spcBef>
                <a:spcPct val="0"/>
              </a:spcBef>
              <a:spcAft>
                <a:spcPts val="1200"/>
              </a:spcAft>
            </a:pPr>
            <a:r>
              <a:rPr lang="en-US" sz="3000" dirty="0">
                <a:latin typeface="Arial" charset="0"/>
                <a:cs typeface="Arial" charset="0"/>
              </a:rPr>
              <a:t>Shifts burden of proof of disparate impact to employers</a:t>
            </a:r>
          </a:p>
          <a:p>
            <a:pPr eaLnBrk="1" hangingPunct="1">
              <a:spcBef>
                <a:spcPct val="0"/>
              </a:spcBef>
              <a:spcAft>
                <a:spcPts val="1200"/>
              </a:spcAft>
            </a:pPr>
            <a:r>
              <a:rPr lang="en-US" sz="3000" dirty="0">
                <a:latin typeface="Arial" charset="0"/>
                <a:cs typeface="Arial" charset="0"/>
              </a:rPr>
              <a:t>Filing of discrimination claims changed</a:t>
            </a:r>
          </a:p>
          <a:p>
            <a:pPr eaLnBrk="1" hangingPunct="1">
              <a:spcBef>
                <a:spcPct val="0"/>
              </a:spcBef>
              <a:spcAft>
                <a:spcPts val="1200"/>
              </a:spcAft>
            </a:pPr>
            <a:r>
              <a:rPr lang="en-US" sz="3000" dirty="0">
                <a:latin typeface="Arial" charset="0"/>
                <a:cs typeface="Arial" charset="0"/>
              </a:rPr>
              <a:t>U.S. citizens working overseas may file suit against U.S. businesses for discriminatory employment practices</a:t>
            </a:r>
          </a:p>
          <a:p>
            <a:pPr eaLnBrk="1" hangingPunct="1">
              <a:spcBef>
                <a:spcPct val="0"/>
              </a:spcBef>
              <a:spcAft>
                <a:spcPts val="1200"/>
              </a:spcAft>
            </a:pPr>
            <a:r>
              <a:rPr lang="en-US" sz="3000" dirty="0">
                <a:latin typeface="Arial" charset="0"/>
                <a:cs typeface="Arial" charset="0"/>
              </a:rPr>
              <a:t>Extends coverage to U.S. Senate employees and executive branch political appointees</a:t>
            </a:r>
          </a:p>
          <a:p>
            <a:pPr eaLnBrk="1" hangingPunct="1">
              <a:spcBef>
                <a:spcPct val="0"/>
              </a:spcBef>
              <a:spcAft>
                <a:spcPts val="1200"/>
              </a:spcAft>
            </a:pPr>
            <a:endParaRPr lang="en-US" sz="3000" dirty="0">
              <a:latin typeface="Arial" charset="0"/>
              <a:cs typeface="Arial" charset="0"/>
            </a:endParaRPr>
          </a:p>
        </p:txBody>
      </p:sp>
      <p:sp>
        <p:nvSpPr>
          <p:cNvPr id="6451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6451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F15CA129-0E4D-4FB3-9C06-4D9D47B513E1}" type="slidenum">
              <a:rPr lang="en-US" smtClean="0">
                <a:ea typeface="ＭＳ Ｐゴシック" pitchFamily="34" charset="-128"/>
              </a:rPr>
              <a:pPr/>
              <a:t>39</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840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Interindustry Wage Differentials</a:t>
            </a:r>
          </a:p>
        </p:txBody>
      </p:sp>
      <p:sp>
        <p:nvSpPr>
          <p:cNvPr id="82946" name="Content Placeholder 2"/>
          <p:cNvSpPr>
            <a:spLocks noGrp="1"/>
          </p:cNvSpPr>
          <p:nvPr>
            <p:ph idx="1"/>
          </p:nvPr>
        </p:nvSpPr>
        <p:spPr/>
        <p:txBody>
          <a:bodyPr anchor="ctr"/>
          <a:lstStyle/>
          <a:p>
            <a:pPr marL="0" indent="0" eaLnBrk="1" hangingPunct="1">
              <a:spcBef>
                <a:spcPct val="0"/>
              </a:spcBef>
              <a:spcAft>
                <a:spcPts val="1200"/>
              </a:spcAft>
              <a:buNone/>
            </a:pPr>
            <a:r>
              <a:rPr lang="en-US" sz="2800" dirty="0">
                <a:latin typeface="Arial" charset="0"/>
                <a:cs typeface="Arial" charset="0"/>
              </a:rPr>
              <a:t>Factors leading to interindustry wage differentials:</a:t>
            </a:r>
          </a:p>
          <a:p>
            <a:pPr lvl="1" eaLnBrk="1" hangingPunct="1">
              <a:spcBef>
                <a:spcPct val="0"/>
              </a:spcBef>
              <a:spcAft>
                <a:spcPts val="1800"/>
              </a:spcAft>
            </a:pPr>
            <a:r>
              <a:rPr lang="en-US" sz="2600" b="1" dirty="0">
                <a:latin typeface="Arial" charset="0"/>
                <a:cs typeface="Arial" charset="0"/>
              </a:rPr>
              <a:t>Industry profitability: </a:t>
            </a:r>
            <a:r>
              <a:rPr lang="en-US" sz="2600" dirty="0">
                <a:latin typeface="Arial" charset="0"/>
                <a:cs typeface="Arial" charset="0"/>
              </a:rPr>
              <a:t>Presumably, employee higher levels of knowledge, skills and abilities contribute to company profitability, which, in turn, is associated with higher wages</a:t>
            </a:r>
          </a:p>
          <a:p>
            <a:pPr lvl="1" eaLnBrk="1" hangingPunct="1">
              <a:spcBef>
                <a:spcPct val="0"/>
              </a:spcBef>
              <a:spcAft>
                <a:spcPts val="1800"/>
              </a:spcAft>
            </a:pPr>
            <a:r>
              <a:rPr lang="en-US" sz="2600" b="1" dirty="0">
                <a:latin typeface="Arial" charset="0"/>
                <a:cs typeface="Arial" charset="0"/>
              </a:rPr>
              <a:t>Unionization of the workforce: </a:t>
            </a:r>
            <a:r>
              <a:rPr lang="en-US" sz="2600" dirty="0">
                <a:latin typeface="Arial" charset="0"/>
                <a:cs typeface="Arial" charset="0"/>
              </a:rPr>
              <a:t>More highly unionized industries pay more highly, in part, because the collective bargaining process gives labor greater leverage for negotiating higher wages and benefits</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4</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7693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381000"/>
            <a:ext cx="8229600" cy="1143000"/>
          </a:xfrm>
        </p:spPr>
        <p:txBody>
          <a:bodyPr/>
          <a:lstStyle/>
          <a:p>
            <a:pPr eaLnBrk="1" hangingPunct="1"/>
            <a:r>
              <a:rPr lang="en-US" dirty="0">
                <a:latin typeface="Arial" charset="0"/>
                <a:cs typeface="Arial" charset="0"/>
              </a:rPr>
              <a:t>Pregnancy Discrimination Act of 1978 (PDA)</a:t>
            </a:r>
          </a:p>
        </p:txBody>
      </p:sp>
      <p:sp>
        <p:nvSpPr>
          <p:cNvPr id="3" name="Content Placeholder 2"/>
          <p:cNvSpPr>
            <a:spLocks noGrp="1"/>
          </p:cNvSpPr>
          <p:nvPr>
            <p:ph idx="1"/>
          </p:nvPr>
        </p:nvSpPr>
        <p:spPr>
          <a:xfrm>
            <a:off x="440724" y="1676400"/>
            <a:ext cx="8229600" cy="4068763"/>
          </a:xfrm>
        </p:spPr>
        <p:txBody>
          <a:bodyPr anchor="ctr"/>
          <a:lstStyle/>
          <a:p>
            <a:pPr marL="0" indent="0" eaLnBrk="1" hangingPunct="1">
              <a:spcBef>
                <a:spcPct val="0"/>
              </a:spcBef>
              <a:spcAft>
                <a:spcPts val="1200"/>
              </a:spcAft>
              <a:buFont typeface="Arial" charset="0"/>
              <a:buNone/>
              <a:defRPr/>
            </a:pPr>
            <a:endParaRPr lang="en-US" dirty="0">
              <a:latin typeface="Arial" charset="0"/>
              <a:ea typeface="MS PGothic" charset="0"/>
            </a:endParaRPr>
          </a:p>
          <a:p>
            <a:pPr eaLnBrk="1" hangingPunct="1">
              <a:spcBef>
                <a:spcPct val="0"/>
              </a:spcBef>
              <a:spcAft>
                <a:spcPts val="1800"/>
              </a:spcAft>
              <a:defRPr/>
            </a:pPr>
            <a:r>
              <a:rPr lang="en-US" sz="3000" dirty="0">
                <a:latin typeface="Arial" charset="0"/>
                <a:ea typeface="MS PGothic" charset="0"/>
              </a:rPr>
              <a:t>Amendment to Title VII</a:t>
            </a:r>
          </a:p>
          <a:p>
            <a:pPr eaLnBrk="1" hangingPunct="1">
              <a:spcBef>
                <a:spcPct val="0"/>
              </a:spcBef>
              <a:spcAft>
                <a:spcPts val="1800"/>
              </a:spcAft>
              <a:defRPr/>
            </a:pPr>
            <a:r>
              <a:rPr lang="en-US" sz="3000" dirty="0">
                <a:latin typeface="Arial" charset="0"/>
                <a:ea typeface="MS PGothic" charset="0"/>
              </a:rPr>
              <a:t>Prohibits disparate impact of pregnancy</a:t>
            </a:r>
          </a:p>
          <a:p>
            <a:pPr eaLnBrk="1" hangingPunct="1">
              <a:spcBef>
                <a:spcPct val="0"/>
              </a:spcBef>
              <a:spcAft>
                <a:spcPts val="1800"/>
              </a:spcAft>
              <a:defRPr/>
            </a:pPr>
            <a:r>
              <a:rPr lang="en-US" sz="3000" dirty="0">
                <a:latin typeface="Arial" charset="0"/>
                <a:ea typeface="MS PGothic" charset="0"/>
              </a:rPr>
              <a:t>Pregnancy treated like disability </a:t>
            </a:r>
          </a:p>
          <a:p>
            <a:pPr eaLnBrk="1" hangingPunct="1">
              <a:spcBef>
                <a:spcPct val="0"/>
              </a:spcBef>
              <a:spcAft>
                <a:spcPts val="600"/>
              </a:spcAft>
              <a:defRPr/>
            </a:pPr>
            <a:r>
              <a:rPr lang="en-US" sz="3000" dirty="0">
                <a:latin typeface="Arial" charset="0"/>
                <a:ea typeface="MS PGothic" charset="0"/>
              </a:rPr>
              <a:t>The protected rights include</a:t>
            </a:r>
          </a:p>
          <a:p>
            <a:pPr lvl="1" eaLnBrk="1" hangingPunct="1">
              <a:spcBef>
                <a:spcPct val="0"/>
              </a:spcBef>
              <a:spcAft>
                <a:spcPts val="300"/>
              </a:spcAft>
              <a:defRPr/>
            </a:pPr>
            <a:r>
              <a:rPr lang="en-US" dirty="0">
                <a:latin typeface="Arial" charset="0"/>
                <a:ea typeface="MS PGothic" charset="0"/>
              </a:rPr>
              <a:t>Credit for previous service </a:t>
            </a:r>
          </a:p>
          <a:p>
            <a:pPr lvl="1" eaLnBrk="1" hangingPunct="1">
              <a:spcBef>
                <a:spcPct val="0"/>
              </a:spcBef>
              <a:spcAft>
                <a:spcPts val="300"/>
              </a:spcAft>
              <a:defRPr/>
            </a:pPr>
            <a:r>
              <a:rPr lang="en-US" dirty="0">
                <a:latin typeface="Arial" charset="0"/>
                <a:ea typeface="MS PGothic" charset="0"/>
              </a:rPr>
              <a:t>Accrued retirement benefits</a:t>
            </a:r>
          </a:p>
          <a:p>
            <a:pPr lvl="1" eaLnBrk="1" hangingPunct="1">
              <a:spcBef>
                <a:spcPct val="0"/>
              </a:spcBef>
              <a:spcAft>
                <a:spcPts val="0"/>
              </a:spcAft>
              <a:defRPr/>
            </a:pPr>
            <a:r>
              <a:rPr lang="en-US" dirty="0">
                <a:latin typeface="Arial" charset="0"/>
                <a:ea typeface="MS PGothic" charset="0"/>
              </a:rPr>
              <a:t>Accumulated seniority </a:t>
            </a:r>
          </a:p>
        </p:txBody>
      </p:sp>
      <p:sp>
        <p:nvSpPr>
          <p:cNvPr id="6656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6656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47CEB0E4-6D61-41F8-830F-FDAED5C29723}" type="slidenum">
              <a:rPr lang="en-US" smtClean="0">
                <a:ea typeface="ＭＳ Ｐゴシック" pitchFamily="34" charset="-128"/>
              </a:rPr>
              <a:pPr/>
              <a:t>40</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2961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z="3200" dirty="0">
                <a:latin typeface="Arial" charset="0"/>
                <a:cs typeface="Arial" charset="0"/>
              </a:rPr>
              <a:t>Americans with Disabilities Act of 1990 (ADA)</a:t>
            </a:r>
          </a:p>
        </p:txBody>
      </p:sp>
      <p:sp>
        <p:nvSpPr>
          <p:cNvPr id="68610" name="Content Placeholder 2"/>
          <p:cNvSpPr>
            <a:spLocks noGrp="1"/>
          </p:cNvSpPr>
          <p:nvPr>
            <p:ph idx="1"/>
          </p:nvPr>
        </p:nvSpPr>
        <p:spPr/>
        <p:txBody>
          <a:bodyPr anchor="ctr"/>
          <a:lstStyle/>
          <a:p>
            <a:pPr eaLnBrk="1" hangingPunct="1">
              <a:spcBef>
                <a:spcPct val="0"/>
              </a:spcBef>
              <a:spcAft>
                <a:spcPts val="1200"/>
              </a:spcAft>
            </a:pPr>
            <a:r>
              <a:rPr lang="en-US" sz="3000" dirty="0">
                <a:latin typeface="Arial" charset="0"/>
                <a:cs typeface="Arial" charset="0"/>
              </a:rPr>
              <a:t>Prohibits discrimination of employees with disabilities </a:t>
            </a:r>
          </a:p>
          <a:p>
            <a:pPr eaLnBrk="1" hangingPunct="1">
              <a:spcBef>
                <a:spcPct val="0"/>
              </a:spcBef>
            </a:pPr>
            <a:r>
              <a:rPr lang="en-US" sz="3000" dirty="0">
                <a:latin typeface="Arial" charset="0"/>
                <a:cs typeface="Arial" charset="0"/>
              </a:rPr>
              <a:t>Reasonable accommodations such as:</a:t>
            </a:r>
          </a:p>
          <a:p>
            <a:pPr lvl="1" eaLnBrk="1" hangingPunct="1">
              <a:spcBef>
                <a:spcPct val="0"/>
              </a:spcBef>
              <a:spcAft>
                <a:spcPts val="600"/>
              </a:spcAft>
            </a:pPr>
            <a:r>
              <a:rPr lang="en-US" sz="2800" dirty="0">
                <a:latin typeface="Arial" charset="0"/>
                <a:cs typeface="Arial" charset="0"/>
              </a:rPr>
              <a:t>Making existing facilities readily accessible</a:t>
            </a:r>
          </a:p>
          <a:p>
            <a:pPr lvl="1" eaLnBrk="1" hangingPunct="1">
              <a:spcBef>
                <a:spcPct val="0"/>
              </a:spcBef>
              <a:spcAft>
                <a:spcPts val="600"/>
              </a:spcAft>
            </a:pPr>
            <a:r>
              <a:rPr lang="en-US" sz="2800" dirty="0">
                <a:latin typeface="Arial" charset="0"/>
                <a:cs typeface="Arial" charset="0"/>
              </a:rPr>
              <a:t>Job restructuring</a:t>
            </a:r>
          </a:p>
          <a:p>
            <a:pPr lvl="1" eaLnBrk="1" hangingPunct="1">
              <a:spcBef>
                <a:spcPct val="0"/>
              </a:spcBef>
              <a:spcAft>
                <a:spcPts val="1200"/>
              </a:spcAft>
            </a:pPr>
            <a:r>
              <a:rPr lang="en-US" sz="2800" dirty="0">
                <a:latin typeface="Arial" charset="0"/>
                <a:cs typeface="Arial" charset="0"/>
              </a:rPr>
              <a:t>Modifying work schedules</a:t>
            </a:r>
          </a:p>
          <a:p>
            <a:pPr eaLnBrk="1" hangingPunct="1">
              <a:spcBef>
                <a:spcPct val="0"/>
              </a:spcBef>
              <a:spcAft>
                <a:spcPts val="1200"/>
              </a:spcAft>
            </a:pPr>
            <a:r>
              <a:rPr lang="en-US" sz="3000" dirty="0">
                <a:latin typeface="Arial" charset="0"/>
                <a:cs typeface="Arial" charset="0"/>
              </a:rPr>
              <a:t>Defines “qualified individuals with disabilities</a:t>
            </a:r>
            <a:r>
              <a:rPr lang="en-US" altLang="ja-JP" sz="3000" dirty="0">
                <a:latin typeface="Arial" charset="0"/>
                <a:cs typeface="Arial" charset="0"/>
              </a:rPr>
              <a:t>”</a:t>
            </a:r>
            <a:r>
              <a:rPr lang="en-US" sz="3000" dirty="0">
                <a:latin typeface="Arial" charset="0"/>
                <a:cs typeface="Arial" charset="0"/>
              </a:rPr>
              <a:t> </a:t>
            </a:r>
          </a:p>
          <a:p>
            <a:pPr eaLnBrk="1" hangingPunct="1">
              <a:spcBef>
                <a:spcPct val="0"/>
              </a:spcBef>
              <a:spcAft>
                <a:spcPts val="1200"/>
              </a:spcAft>
            </a:pPr>
            <a:r>
              <a:rPr lang="en-US" sz="3000" dirty="0">
                <a:latin typeface="Arial" charset="0"/>
                <a:cs typeface="Arial" charset="0"/>
              </a:rPr>
              <a:t>Enforced by the EEOC</a:t>
            </a:r>
          </a:p>
        </p:txBody>
      </p:sp>
      <p:sp>
        <p:nvSpPr>
          <p:cNvPr id="6861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6861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D717B46C-8A15-485D-848A-E1E790D9CB86}" type="slidenum">
              <a:rPr lang="en-US" smtClean="0">
                <a:ea typeface="ＭＳ Ｐゴシック" pitchFamily="34" charset="-128"/>
              </a:rPr>
              <a:pPr/>
              <a:t>41</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51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dirty="0">
                <a:latin typeface="Arial" charset="0"/>
                <a:cs typeface="Arial" charset="0"/>
              </a:rPr>
              <a:t>ADA Amendments Act of 2008</a:t>
            </a:r>
          </a:p>
        </p:txBody>
      </p:sp>
      <p:sp>
        <p:nvSpPr>
          <p:cNvPr id="70658" name="Content Placeholder 2"/>
          <p:cNvSpPr>
            <a:spLocks noGrp="1"/>
          </p:cNvSpPr>
          <p:nvPr>
            <p:ph idx="1"/>
          </p:nvPr>
        </p:nvSpPr>
        <p:spPr>
          <a:xfrm>
            <a:off x="457200" y="1371600"/>
            <a:ext cx="8382000" cy="4876800"/>
          </a:xfrm>
        </p:spPr>
        <p:txBody>
          <a:bodyPr/>
          <a:lstStyle/>
          <a:p>
            <a:pPr eaLnBrk="1" hangingPunct="1">
              <a:spcBef>
                <a:spcPct val="0"/>
              </a:spcBef>
              <a:spcAft>
                <a:spcPts val="2400"/>
              </a:spcAft>
            </a:pPr>
            <a:r>
              <a:rPr lang="en-US" sz="3000" dirty="0">
                <a:latin typeface="Arial" charset="0"/>
                <a:cs typeface="Arial" charset="0"/>
              </a:rPr>
              <a:t>Expands the definition of </a:t>
            </a:r>
            <a:r>
              <a:rPr lang="en-US" sz="3000" i="1" dirty="0">
                <a:latin typeface="Arial" charset="0"/>
                <a:cs typeface="Arial" charset="0"/>
              </a:rPr>
              <a:t>major life activities</a:t>
            </a:r>
          </a:p>
          <a:p>
            <a:pPr marL="256032" lvl="1" indent="-256032" eaLnBrk="1" hangingPunct="1">
              <a:spcBef>
                <a:spcPct val="0"/>
              </a:spcBef>
              <a:spcAft>
                <a:spcPts val="2400"/>
              </a:spcAft>
              <a:buSzTx/>
              <a:buFont typeface="Wingdings" panose="05000000000000000000" pitchFamily="2" charset="2"/>
              <a:buChar char="Ø"/>
            </a:pPr>
            <a:r>
              <a:rPr lang="en-US" dirty="0">
                <a:latin typeface="Arial" charset="0"/>
                <a:cs typeface="Arial" charset="0"/>
              </a:rPr>
              <a:t>Mitigating measures other than </a:t>
            </a:r>
            <a:r>
              <a:rPr lang="ja-JP" altLang="en-US" dirty="0">
                <a:latin typeface="Arial" charset="0"/>
                <a:cs typeface="Arial" charset="0"/>
              </a:rPr>
              <a:t>“</a:t>
            </a:r>
            <a:r>
              <a:rPr lang="en-US" dirty="0">
                <a:latin typeface="Arial" charset="0"/>
                <a:cs typeface="Arial" charset="0"/>
              </a:rPr>
              <a:t>ordinary eyeglasses or contact lenses</a:t>
            </a:r>
            <a:r>
              <a:rPr lang="ja-JP" altLang="en-US" dirty="0">
                <a:latin typeface="Arial" charset="0"/>
                <a:cs typeface="Arial" charset="0"/>
              </a:rPr>
              <a:t>”</a:t>
            </a:r>
            <a:r>
              <a:rPr lang="en-US" dirty="0">
                <a:latin typeface="Arial" charset="0"/>
                <a:cs typeface="Arial" charset="0"/>
              </a:rPr>
              <a:t> shall not be considered in assessing whether an individual has a disability</a:t>
            </a:r>
          </a:p>
          <a:p>
            <a:pPr marL="256032" lvl="1" indent="-256032" eaLnBrk="1" hangingPunct="1">
              <a:spcBef>
                <a:spcPct val="0"/>
              </a:spcBef>
              <a:spcAft>
                <a:spcPts val="600"/>
              </a:spcAft>
              <a:buSzTx/>
              <a:buFont typeface="Wingdings" panose="05000000000000000000" pitchFamily="2" charset="2"/>
              <a:buChar char="Ø"/>
            </a:pPr>
            <a:r>
              <a:rPr lang="en-US" dirty="0">
                <a:latin typeface="Arial" charset="0"/>
                <a:cs typeface="Arial" charset="0"/>
              </a:rPr>
              <a:t>Clarifies that an impairment that is episodic or in remission is a disability if it would substantially limit a major life activity when active</a:t>
            </a:r>
          </a:p>
          <a:p>
            <a:pPr marL="557212" indent="-457200" eaLnBrk="1" hangingPunct="1">
              <a:spcBef>
                <a:spcPct val="0"/>
              </a:spcBef>
              <a:spcAft>
                <a:spcPts val="600"/>
              </a:spcAft>
            </a:pPr>
            <a:endParaRPr lang="en-US" dirty="0">
              <a:latin typeface="Tahoma" pitchFamily="34" charset="0"/>
              <a:cs typeface="Arial" charset="0"/>
            </a:endParaRPr>
          </a:p>
          <a:p>
            <a:pPr marL="1314450" lvl="2" indent="-514350" eaLnBrk="1" hangingPunct="1">
              <a:spcBef>
                <a:spcPct val="0"/>
              </a:spcBef>
              <a:spcAft>
                <a:spcPts val="1200"/>
              </a:spcAft>
              <a:buFont typeface="Lucida Grande"/>
              <a:buChar char="-"/>
            </a:pPr>
            <a:endParaRPr lang="en-US" dirty="0">
              <a:latin typeface="Tahoma" pitchFamily="34" charset="0"/>
              <a:cs typeface="Arial" charset="0"/>
            </a:endParaRPr>
          </a:p>
          <a:p>
            <a:pPr marL="1314450" lvl="2" indent="-514350" eaLnBrk="1" hangingPunct="1">
              <a:spcBef>
                <a:spcPct val="0"/>
              </a:spcBef>
              <a:spcAft>
                <a:spcPts val="1200"/>
              </a:spcAft>
              <a:buFont typeface="Lucida Grande"/>
              <a:buChar char="-"/>
            </a:pPr>
            <a:endParaRPr lang="en-US" dirty="0">
              <a:latin typeface="Tahoma" pitchFamily="34" charset="0"/>
              <a:cs typeface="Arial" charset="0"/>
            </a:endParaRPr>
          </a:p>
          <a:p>
            <a:pPr marL="914400" lvl="1" indent="-514350" eaLnBrk="1" hangingPunct="1">
              <a:spcBef>
                <a:spcPct val="0"/>
              </a:spcBef>
              <a:spcAft>
                <a:spcPts val="1200"/>
              </a:spcAft>
              <a:buFont typeface="Calibri" pitchFamily="34" charset="0"/>
              <a:buAutoNum type="arabicPeriod"/>
            </a:pPr>
            <a:endParaRPr lang="en-US" sz="2600" dirty="0">
              <a:latin typeface="Arial" charset="0"/>
              <a:cs typeface="Arial" charset="0"/>
            </a:endParaRPr>
          </a:p>
          <a:p>
            <a:pPr eaLnBrk="1" hangingPunct="1">
              <a:spcBef>
                <a:spcPct val="0"/>
              </a:spcBef>
              <a:spcAft>
                <a:spcPts val="1200"/>
              </a:spcAft>
            </a:pPr>
            <a:endParaRPr lang="en-US" sz="3000" dirty="0">
              <a:latin typeface="Arial" charset="0"/>
              <a:cs typeface="Arial" charset="0"/>
            </a:endParaRPr>
          </a:p>
        </p:txBody>
      </p:sp>
      <p:sp>
        <p:nvSpPr>
          <p:cNvPr id="7065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7066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1086C73B-6BED-4E84-BA79-587D99D1110B}" type="slidenum">
              <a:rPr lang="en-US" smtClean="0">
                <a:ea typeface="ＭＳ Ｐゴシック" pitchFamily="34" charset="-128"/>
              </a:rPr>
              <a:pPr/>
              <a:t>42</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4145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sz="3300" dirty="0">
                <a:latin typeface="Arial" charset="0"/>
                <a:cs typeface="Arial" charset="0"/>
              </a:rPr>
              <a:t>Family and Medical Leave Act of 1993 (FMLA)</a:t>
            </a:r>
          </a:p>
        </p:txBody>
      </p:sp>
      <p:sp>
        <p:nvSpPr>
          <p:cNvPr id="74754" name="Content Placeholder 2"/>
          <p:cNvSpPr>
            <a:spLocks noGrp="1"/>
          </p:cNvSpPr>
          <p:nvPr>
            <p:ph idx="1"/>
          </p:nvPr>
        </p:nvSpPr>
        <p:spPr/>
        <p:txBody>
          <a:bodyPr/>
          <a:lstStyle/>
          <a:p>
            <a:pPr eaLnBrk="1" hangingPunct="1">
              <a:spcBef>
                <a:spcPct val="0"/>
              </a:spcBef>
              <a:spcAft>
                <a:spcPts val="1200"/>
              </a:spcAft>
            </a:pPr>
            <a:r>
              <a:rPr lang="en-US" sz="3000" dirty="0">
                <a:latin typeface="Arial" charset="0"/>
                <a:cs typeface="Arial" charset="0"/>
              </a:rPr>
              <a:t>Job protection during family and medical    emergencies</a:t>
            </a:r>
          </a:p>
          <a:p>
            <a:pPr eaLnBrk="1" hangingPunct="1">
              <a:spcBef>
                <a:spcPct val="0"/>
              </a:spcBef>
              <a:spcAft>
                <a:spcPts val="1200"/>
              </a:spcAft>
            </a:pPr>
            <a:r>
              <a:rPr lang="en-US" sz="3000" dirty="0">
                <a:latin typeface="Arial" charset="0"/>
                <a:cs typeface="Arial" charset="0"/>
              </a:rPr>
              <a:t>Guarantees unpaid leave</a:t>
            </a:r>
          </a:p>
          <a:p>
            <a:pPr eaLnBrk="1" hangingPunct="1">
              <a:spcBef>
                <a:spcPct val="0"/>
              </a:spcBef>
              <a:spcAft>
                <a:spcPts val="600"/>
              </a:spcAft>
            </a:pPr>
            <a:r>
              <a:rPr lang="en-US" sz="3000" dirty="0">
                <a:latin typeface="Arial" charset="0"/>
                <a:cs typeface="Arial" charset="0"/>
              </a:rPr>
              <a:t>Employee returns with same or similar</a:t>
            </a:r>
          </a:p>
          <a:p>
            <a:pPr lvl="1" eaLnBrk="1" hangingPunct="1">
              <a:spcBef>
                <a:spcPct val="0"/>
              </a:spcBef>
            </a:pPr>
            <a:r>
              <a:rPr lang="en-US" dirty="0">
                <a:latin typeface="Arial" charset="0"/>
                <a:cs typeface="Arial" charset="0"/>
              </a:rPr>
              <a:t>  </a:t>
            </a:r>
            <a:r>
              <a:rPr lang="en-US" sz="2800" dirty="0">
                <a:latin typeface="Arial" charset="0"/>
                <a:cs typeface="Arial" charset="0"/>
              </a:rPr>
              <a:t>Position</a:t>
            </a:r>
          </a:p>
          <a:p>
            <a:pPr lvl="1" eaLnBrk="1" hangingPunct="1">
              <a:spcBef>
                <a:spcPct val="0"/>
              </a:spcBef>
            </a:pPr>
            <a:r>
              <a:rPr lang="en-US" sz="2800" dirty="0">
                <a:latin typeface="Arial" charset="0"/>
                <a:cs typeface="Arial" charset="0"/>
              </a:rPr>
              <a:t>  Pay</a:t>
            </a:r>
          </a:p>
          <a:p>
            <a:pPr lvl="1" eaLnBrk="1" hangingPunct="1">
              <a:spcBef>
                <a:spcPct val="0"/>
              </a:spcBef>
            </a:pPr>
            <a:r>
              <a:rPr lang="en-US" sz="2800" dirty="0">
                <a:latin typeface="Arial" charset="0"/>
                <a:cs typeface="Arial" charset="0"/>
              </a:rPr>
              <a:t>  Conditions</a:t>
            </a:r>
          </a:p>
          <a:p>
            <a:pPr lvl="1" eaLnBrk="1" hangingPunct="1">
              <a:spcBef>
                <a:spcPct val="0"/>
              </a:spcBef>
            </a:pPr>
            <a:r>
              <a:rPr lang="en-US" sz="2800" dirty="0">
                <a:latin typeface="Arial" charset="0"/>
                <a:cs typeface="Arial" charset="0"/>
              </a:rPr>
              <a:t>  Benefits </a:t>
            </a:r>
          </a:p>
        </p:txBody>
      </p:sp>
      <p:sp>
        <p:nvSpPr>
          <p:cNvPr id="7475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7475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E318EEBE-719A-4BDD-80D1-32360FF19B99}" type="slidenum">
              <a:rPr lang="en-US" smtClean="0">
                <a:ea typeface="ＭＳ Ｐゴシック" pitchFamily="34" charset="-128"/>
              </a:rPr>
              <a:pPr/>
              <a:t>43</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5127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dirty="0">
                <a:latin typeface="Arial" charset="0"/>
                <a:cs typeface="Arial" charset="0"/>
              </a:rPr>
              <a:t>Davis-Bacon Act</a:t>
            </a:r>
          </a:p>
        </p:txBody>
      </p:sp>
      <p:sp>
        <p:nvSpPr>
          <p:cNvPr id="76802" name="Content Placeholder 2"/>
          <p:cNvSpPr>
            <a:spLocks noGrp="1"/>
          </p:cNvSpPr>
          <p:nvPr>
            <p:ph idx="1"/>
          </p:nvPr>
        </p:nvSpPr>
        <p:spPr>
          <a:xfrm>
            <a:off x="457200" y="1371600"/>
            <a:ext cx="8229600" cy="4038600"/>
          </a:xfrm>
        </p:spPr>
        <p:txBody>
          <a:bodyPr/>
          <a:lstStyle/>
          <a:p>
            <a:pPr marL="0" indent="0" eaLnBrk="1" hangingPunct="1">
              <a:spcBef>
                <a:spcPct val="0"/>
              </a:spcBef>
              <a:spcAft>
                <a:spcPts val="1200"/>
              </a:spcAft>
              <a:buNone/>
            </a:pPr>
            <a:endParaRPr lang="en-US" dirty="0">
              <a:latin typeface="Arial" charset="0"/>
              <a:cs typeface="Arial" charset="0"/>
            </a:endParaRPr>
          </a:p>
          <a:p>
            <a:pPr eaLnBrk="1" hangingPunct="1">
              <a:spcBef>
                <a:spcPct val="0"/>
              </a:spcBef>
              <a:spcAft>
                <a:spcPts val="1800"/>
              </a:spcAft>
            </a:pPr>
            <a:r>
              <a:rPr lang="en-US" sz="3000" dirty="0">
                <a:latin typeface="Arial" charset="0"/>
                <a:cs typeface="Arial" charset="0"/>
              </a:rPr>
              <a:t>Standards for contractors with federal contracts</a:t>
            </a:r>
          </a:p>
          <a:p>
            <a:pPr eaLnBrk="1" hangingPunct="1">
              <a:spcBef>
                <a:spcPct val="0"/>
              </a:spcBef>
              <a:spcAft>
                <a:spcPts val="1800"/>
              </a:spcAft>
            </a:pPr>
            <a:r>
              <a:rPr lang="en-US" sz="3000" dirty="0">
                <a:latin typeface="Arial" charset="0"/>
                <a:cs typeface="Arial" charset="0"/>
              </a:rPr>
              <a:t>Applies to on-site laborers and mechanics</a:t>
            </a:r>
          </a:p>
          <a:p>
            <a:pPr eaLnBrk="1" hangingPunct="1">
              <a:spcBef>
                <a:spcPct val="0"/>
              </a:spcBef>
              <a:spcAft>
                <a:spcPts val="1800"/>
              </a:spcAft>
            </a:pPr>
            <a:r>
              <a:rPr lang="en-US" sz="3000" dirty="0">
                <a:latin typeface="Arial" charset="0"/>
                <a:cs typeface="Arial" charset="0"/>
              </a:rPr>
              <a:t>Must pay prevailing wages</a:t>
            </a:r>
          </a:p>
          <a:p>
            <a:pPr eaLnBrk="1" hangingPunct="1">
              <a:spcBef>
                <a:spcPct val="0"/>
              </a:spcBef>
              <a:spcAft>
                <a:spcPts val="1200"/>
              </a:spcAft>
            </a:pPr>
            <a:r>
              <a:rPr lang="en-US" sz="3000" dirty="0">
                <a:latin typeface="Arial" charset="0"/>
                <a:cs typeface="Arial" charset="0"/>
              </a:rPr>
              <a:t>Must offer comparable benefits</a:t>
            </a:r>
          </a:p>
        </p:txBody>
      </p:sp>
      <p:sp>
        <p:nvSpPr>
          <p:cNvPr id="7680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7680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6A56DE70-00AE-4972-A457-F1039E780EAE}" type="slidenum">
              <a:rPr lang="en-US" smtClean="0">
                <a:ea typeface="ＭＳ Ｐゴシック" pitchFamily="34" charset="-128"/>
              </a:rPr>
              <a:pPr/>
              <a:t>44</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7468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dirty="0">
                <a:latin typeface="Arial" charset="0"/>
                <a:cs typeface="Arial" charset="0"/>
              </a:rPr>
              <a:t>Walsh</a:t>
            </a:r>
            <a:r>
              <a:rPr lang="en-US" dirty="0">
                <a:latin typeface="Tahoma" pitchFamily="34" charset="0"/>
                <a:cs typeface="Arial" charset="0"/>
              </a:rPr>
              <a:t>–</a:t>
            </a:r>
            <a:r>
              <a:rPr lang="en-US" dirty="0">
                <a:latin typeface="Arial" charset="0"/>
                <a:cs typeface="Arial" charset="0"/>
              </a:rPr>
              <a:t>Healey Public Contracts Act </a:t>
            </a:r>
          </a:p>
        </p:txBody>
      </p:sp>
      <p:sp>
        <p:nvSpPr>
          <p:cNvPr id="78850" name="Content Placeholder 2"/>
          <p:cNvSpPr>
            <a:spLocks noGrp="1"/>
          </p:cNvSpPr>
          <p:nvPr>
            <p:ph idx="1"/>
          </p:nvPr>
        </p:nvSpPr>
        <p:spPr/>
        <p:txBody>
          <a:bodyPr anchor="ctr"/>
          <a:lstStyle/>
          <a:p>
            <a:pPr eaLnBrk="1" hangingPunct="1">
              <a:spcBef>
                <a:spcPct val="0"/>
              </a:spcBef>
              <a:spcAft>
                <a:spcPts val="1200"/>
              </a:spcAft>
            </a:pPr>
            <a:endParaRPr lang="en-US" dirty="0">
              <a:latin typeface="Arial" charset="0"/>
              <a:cs typeface="Arial" charset="0"/>
            </a:endParaRPr>
          </a:p>
          <a:p>
            <a:pPr eaLnBrk="1" hangingPunct="1">
              <a:spcBef>
                <a:spcPct val="0"/>
              </a:spcBef>
              <a:spcAft>
                <a:spcPts val="1200"/>
              </a:spcAft>
            </a:pPr>
            <a:r>
              <a:rPr lang="en-US" sz="3000" dirty="0">
                <a:latin typeface="Arial" charset="0"/>
                <a:cs typeface="Arial" charset="0"/>
              </a:rPr>
              <a:t>Covers contractors and manufacturers who sell supplies, materials, and equipment to the federal government</a:t>
            </a:r>
          </a:p>
          <a:p>
            <a:pPr eaLnBrk="1" hangingPunct="1">
              <a:spcBef>
                <a:spcPct val="0"/>
              </a:spcBef>
              <a:spcAft>
                <a:spcPts val="1200"/>
              </a:spcAft>
            </a:pPr>
            <a:r>
              <a:rPr lang="en-US" sz="3000" dirty="0">
                <a:latin typeface="Arial" charset="0"/>
                <a:cs typeface="Arial" charset="0"/>
              </a:rPr>
              <a:t>Coverage is more extensive than Davis–Bacon Act</a:t>
            </a:r>
          </a:p>
          <a:p>
            <a:pPr eaLnBrk="1" hangingPunct="1">
              <a:spcBef>
                <a:spcPct val="0"/>
              </a:spcBef>
              <a:spcAft>
                <a:spcPts val="1200"/>
              </a:spcAft>
            </a:pPr>
            <a:r>
              <a:rPr lang="en-US" sz="3000" dirty="0">
                <a:latin typeface="Arial" charset="0"/>
                <a:cs typeface="Arial" charset="0"/>
              </a:rPr>
              <a:t>Applies to both construction and non construction activities</a:t>
            </a:r>
          </a:p>
          <a:p>
            <a:pPr eaLnBrk="1" hangingPunct="1">
              <a:spcBef>
                <a:spcPct val="0"/>
              </a:spcBef>
              <a:spcAft>
                <a:spcPts val="1200"/>
              </a:spcAft>
            </a:pPr>
            <a:endParaRPr lang="en-US" dirty="0">
              <a:latin typeface="Arial" charset="0"/>
              <a:cs typeface="Arial" charset="0"/>
            </a:endParaRPr>
          </a:p>
        </p:txBody>
      </p:sp>
      <p:sp>
        <p:nvSpPr>
          <p:cNvPr id="7885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7885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E1F47E8C-D8ED-4269-B35C-21928E6F1257}" type="slidenum">
              <a:rPr lang="en-US" smtClean="0">
                <a:ea typeface="ＭＳ Ｐゴシック" pitchFamily="34" charset="-128"/>
              </a:rPr>
              <a:pPr/>
              <a:t>45</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887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idx="1"/>
          </p:nvPr>
        </p:nvSpPr>
        <p:spPr>
          <a:xfrm>
            <a:off x="457200" y="3810000"/>
            <a:ext cx="8229600" cy="1524000"/>
          </a:xfrm>
        </p:spPr>
        <p:txBody>
          <a:bodyPr/>
          <a:lstStyle/>
          <a:p>
            <a:pPr algn="ctr" eaLnBrk="1" hangingPunct="1">
              <a:lnSpc>
                <a:spcPct val="80000"/>
              </a:lnSpc>
              <a:spcBef>
                <a:spcPct val="0"/>
              </a:spcBef>
              <a:buFontTx/>
              <a:buNone/>
            </a:pPr>
            <a:r>
              <a:rPr lang="en-US" sz="2000" dirty="0">
                <a:latin typeface="Arial" charset="0"/>
                <a:cs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119811"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11981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FD16BD9A-4319-4BB2-9F19-314EABB8E8BB}" type="slidenum">
              <a:rPr lang="en-US" smtClean="0">
                <a:ea typeface="ＭＳ Ｐゴシック" pitchFamily="34" charset="-128"/>
              </a:rPr>
              <a:pPr/>
              <a:t>46</a:t>
            </a:fld>
            <a:endParaRPr lang="en-US" dirty="0">
              <a:ea typeface="ＭＳ Ｐゴシック" pitchFamily="34" charset="-128"/>
            </a:endParaRPr>
          </a:p>
        </p:txBody>
      </p:sp>
      <p:pic>
        <p:nvPicPr>
          <p:cNvPr id="119813" name="Picture 3" descr="cid:3287383400_2177562"/>
          <p:cNvPicPr>
            <a:picLocks noChangeAspect="1" noChangeArrowheads="1"/>
          </p:cNvPicPr>
          <p:nvPr/>
        </p:nvPicPr>
        <p:blipFill>
          <a:blip r:embed="rId3" r:link="rId4" cstate="print"/>
          <a:srcRect/>
          <a:stretch>
            <a:fillRect/>
          </a:stretch>
        </p:blipFill>
        <p:spPr bwMode="auto">
          <a:xfrm>
            <a:off x="1066800" y="304800"/>
            <a:ext cx="7086600" cy="3200400"/>
          </a:xfrm>
          <a:prstGeom prst="rect">
            <a:avLst/>
          </a:prstGeom>
          <a:solidFill>
            <a:schemeClr val="hlink"/>
          </a:solidFill>
          <a:ln w="9525">
            <a:solidFill>
              <a:schemeClr val="bg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Interindustry Wage Differentials</a:t>
            </a:r>
          </a:p>
        </p:txBody>
      </p:sp>
      <p:pic>
        <p:nvPicPr>
          <p:cNvPr id="2" name="Content Placeholder 1"/>
          <p:cNvPicPr>
            <a:picLocks noGrp="1" noChangeAspect="1"/>
          </p:cNvPicPr>
          <p:nvPr>
            <p:ph idx="1"/>
          </p:nvPr>
        </p:nvPicPr>
        <p:blipFill>
          <a:blip r:embed="rId3"/>
          <a:stretch>
            <a:fillRect/>
          </a:stretch>
        </p:blipFill>
        <p:spPr>
          <a:xfrm>
            <a:off x="228600" y="2667000"/>
            <a:ext cx="8686588" cy="2583434"/>
          </a:xfrm>
          <a:prstGeom prst="rect">
            <a:avLst/>
          </a:prstGeom>
        </p:spPr>
      </p:pic>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5</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778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Occupational Wage Differentials</a:t>
            </a:r>
          </a:p>
        </p:txBody>
      </p:sp>
      <p:sp>
        <p:nvSpPr>
          <p:cNvPr id="82946" name="Content Placeholder 2"/>
          <p:cNvSpPr>
            <a:spLocks noGrp="1"/>
          </p:cNvSpPr>
          <p:nvPr>
            <p:ph idx="1"/>
          </p:nvPr>
        </p:nvSpPr>
        <p:spPr>
          <a:xfrm>
            <a:off x="457200" y="1600200"/>
            <a:ext cx="8229600" cy="4525963"/>
          </a:xfrm>
        </p:spPr>
        <p:txBody>
          <a:bodyPr anchor="ctr"/>
          <a:lstStyle/>
          <a:p>
            <a:pPr eaLnBrk="1" hangingPunct="1">
              <a:spcBef>
                <a:spcPct val="0"/>
              </a:spcBef>
              <a:spcAft>
                <a:spcPts val="1200"/>
              </a:spcAft>
            </a:pPr>
            <a:r>
              <a:rPr lang="en-US" sz="2800" dirty="0">
                <a:latin typeface="Arial" charset="0"/>
                <a:cs typeface="Arial" charset="0"/>
              </a:rPr>
              <a:t>An occupation is a group of jobs, found at more than one company, characterized by a:</a:t>
            </a:r>
          </a:p>
          <a:p>
            <a:pPr lvl="1" eaLnBrk="1" hangingPunct="1">
              <a:spcBef>
                <a:spcPct val="0"/>
              </a:spcBef>
              <a:spcAft>
                <a:spcPts val="1200"/>
              </a:spcAft>
            </a:pPr>
            <a:r>
              <a:rPr lang="en-US" sz="2600" dirty="0">
                <a:latin typeface="Arial" charset="0"/>
                <a:cs typeface="Arial" charset="0"/>
              </a:rPr>
              <a:t>Common set of tasks, and related in terms of</a:t>
            </a:r>
          </a:p>
          <a:p>
            <a:pPr lvl="1" eaLnBrk="1" hangingPunct="1">
              <a:spcBef>
                <a:spcPct val="0"/>
              </a:spcBef>
              <a:spcAft>
                <a:spcPts val="1200"/>
              </a:spcAft>
            </a:pPr>
            <a:r>
              <a:rPr lang="en-US" sz="2600" dirty="0">
                <a:latin typeface="Arial" charset="0"/>
                <a:cs typeface="Arial" charset="0"/>
              </a:rPr>
              <a:t>Similar objectives</a:t>
            </a:r>
          </a:p>
          <a:p>
            <a:pPr lvl="1" eaLnBrk="1" hangingPunct="1">
              <a:spcBef>
                <a:spcPct val="0"/>
              </a:spcBef>
              <a:spcAft>
                <a:spcPts val="1200"/>
              </a:spcAft>
            </a:pPr>
            <a:r>
              <a:rPr lang="en-US" sz="2600" dirty="0">
                <a:latin typeface="Arial" charset="0"/>
                <a:cs typeface="Arial" charset="0"/>
              </a:rPr>
              <a:t>Methodologies</a:t>
            </a:r>
          </a:p>
          <a:p>
            <a:pPr lvl="1" eaLnBrk="1" hangingPunct="1">
              <a:spcBef>
                <a:spcPct val="0"/>
              </a:spcBef>
              <a:spcAft>
                <a:spcPts val="1200"/>
              </a:spcAft>
            </a:pPr>
            <a:r>
              <a:rPr lang="en-US" sz="2600" dirty="0">
                <a:latin typeface="Arial" charset="0"/>
                <a:cs typeface="Arial" charset="0"/>
              </a:rPr>
              <a:t>Materials</a:t>
            </a:r>
          </a:p>
          <a:p>
            <a:pPr lvl="1" eaLnBrk="1" hangingPunct="1">
              <a:spcBef>
                <a:spcPct val="0"/>
              </a:spcBef>
              <a:spcAft>
                <a:spcPts val="1200"/>
              </a:spcAft>
            </a:pPr>
            <a:r>
              <a:rPr lang="en-US" sz="2600" dirty="0">
                <a:latin typeface="Arial" charset="0"/>
                <a:cs typeface="Arial" charset="0"/>
              </a:rPr>
              <a:t>Products</a:t>
            </a:r>
          </a:p>
          <a:p>
            <a:pPr lvl="1" eaLnBrk="1" hangingPunct="1">
              <a:spcBef>
                <a:spcPct val="0"/>
              </a:spcBef>
              <a:spcAft>
                <a:spcPts val="1200"/>
              </a:spcAft>
            </a:pPr>
            <a:r>
              <a:rPr lang="en-US" sz="2600" dirty="0">
                <a:latin typeface="Arial" charset="0"/>
                <a:cs typeface="Arial" charset="0"/>
              </a:rPr>
              <a:t>Worker actions</a:t>
            </a:r>
          </a:p>
          <a:p>
            <a:pPr lvl="1" eaLnBrk="1" hangingPunct="1">
              <a:spcBef>
                <a:spcPct val="0"/>
              </a:spcBef>
              <a:spcAft>
                <a:spcPts val="1200"/>
              </a:spcAft>
            </a:pPr>
            <a:r>
              <a:rPr lang="en-US" sz="2600" dirty="0">
                <a:latin typeface="Arial" charset="0"/>
                <a:cs typeface="Arial" charset="0"/>
              </a:rPr>
              <a:t>Worker characteristics</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6</a:t>
            </a:fld>
            <a:endParaRPr lang="en-US" dirty="0">
              <a:ea typeface="ＭＳ Ｐゴシック" pitchFamily="34"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732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Occupational Wage Differentials</a:t>
            </a:r>
          </a:p>
        </p:txBody>
      </p:sp>
      <p:sp>
        <p:nvSpPr>
          <p:cNvPr id="82946" name="Content Placeholder 2"/>
          <p:cNvSpPr>
            <a:spLocks noGrp="1"/>
          </p:cNvSpPr>
          <p:nvPr>
            <p:ph idx="1"/>
          </p:nvPr>
        </p:nvSpPr>
        <p:spPr>
          <a:xfrm>
            <a:off x="457200" y="1600200"/>
            <a:ext cx="8229600" cy="4525963"/>
          </a:xfrm>
        </p:spPr>
        <p:txBody>
          <a:bodyPr anchor="t"/>
          <a:lstStyle/>
          <a:p>
            <a:pPr eaLnBrk="1" hangingPunct="1">
              <a:spcBef>
                <a:spcPct val="0"/>
              </a:spcBef>
              <a:spcAft>
                <a:spcPts val="1200"/>
              </a:spcAft>
            </a:pPr>
            <a:r>
              <a:rPr lang="en-US" sz="2800" dirty="0">
                <a:latin typeface="Arial" charset="0"/>
                <a:cs typeface="Arial" charset="0"/>
              </a:rPr>
              <a:t>Two examples of occupations include</a:t>
            </a:r>
          </a:p>
          <a:p>
            <a:pPr lvl="1" eaLnBrk="1" hangingPunct="1">
              <a:spcBef>
                <a:spcPct val="0"/>
              </a:spcBef>
              <a:spcAft>
                <a:spcPts val="1200"/>
              </a:spcAft>
            </a:pPr>
            <a:r>
              <a:rPr lang="en-US" sz="2600" dirty="0">
                <a:latin typeface="Arial" charset="0"/>
                <a:cs typeface="Arial" charset="0"/>
              </a:rPr>
              <a:t>Office support (e.g., file clerks, clerk typists)</a:t>
            </a:r>
          </a:p>
          <a:p>
            <a:pPr lvl="1" eaLnBrk="1" hangingPunct="1">
              <a:spcBef>
                <a:spcPct val="0"/>
              </a:spcBef>
              <a:spcAft>
                <a:spcPts val="1200"/>
              </a:spcAft>
            </a:pPr>
            <a:r>
              <a:rPr lang="en-US" sz="2600" dirty="0">
                <a:latin typeface="Arial" charset="0"/>
                <a:cs typeface="Arial" charset="0"/>
              </a:rPr>
              <a:t>Human resources management (e.g., compensation analyst, training and development specialist)</a:t>
            </a:r>
          </a:p>
          <a:p>
            <a:pPr lvl="1" eaLnBrk="1" hangingPunct="1">
              <a:spcBef>
                <a:spcPct val="0"/>
              </a:spcBef>
              <a:spcAft>
                <a:spcPts val="1200"/>
              </a:spcAft>
            </a:pPr>
            <a:r>
              <a:rPr lang="en-US" sz="2600" dirty="0">
                <a:latin typeface="Arial" charset="0"/>
                <a:cs typeface="Arial" charset="0"/>
              </a:rPr>
              <a:t>Lawyers, judges, and related workers</a:t>
            </a:r>
          </a:p>
          <a:p>
            <a:pPr lvl="1" eaLnBrk="1" hangingPunct="1">
              <a:spcBef>
                <a:spcPct val="0"/>
              </a:spcBef>
              <a:spcAft>
                <a:spcPts val="1200"/>
              </a:spcAft>
            </a:pPr>
            <a:r>
              <a:rPr lang="en-US" sz="2600" dirty="0">
                <a:latin typeface="Arial" charset="0"/>
                <a:cs typeface="Arial" charset="0"/>
              </a:rPr>
              <a:t>Cooks and food preparation workers</a:t>
            </a:r>
          </a:p>
          <a:p>
            <a:pPr lvl="1" eaLnBrk="1" hangingPunct="1">
              <a:spcBef>
                <a:spcPct val="0"/>
              </a:spcBef>
              <a:spcAft>
                <a:spcPts val="1200"/>
              </a:spcAft>
            </a:pPr>
            <a:r>
              <a:rPr lang="en-US" sz="2600" dirty="0">
                <a:latin typeface="Arial" charset="0"/>
                <a:cs typeface="Arial" charset="0"/>
              </a:rPr>
              <a:t>Law enforcement workers (e.g., bailiffs, police officers)</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7</a:t>
            </a:fld>
            <a:endParaRPr lang="en-US" dirty="0">
              <a:ea typeface="ＭＳ Ｐゴシック" pitchFamily="34" charset="-128"/>
            </a:endParaRPr>
          </a:p>
        </p:txBody>
      </p:sp>
      <p:sp>
        <p:nvSpPr>
          <p:cNvPr id="7" name="Double Wave 6"/>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044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Explaining Occupational</a:t>
            </a:r>
            <a:br>
              <a:rPr lang="en-US" dirty="0">
                <a:latin typeface="Arial" charset="0"/>
                <a:cs typeface="Arial" charset="0"/>
              </a:rPr>
            </a:br>
            <a:r>
              <a:rPr lang="en-US" dirty="0">
                <a:latin typeface="Arial" charset="0"/>
                <a:cs typeface="Arial" charset="0"/>
              </a:rPr>
              <a:t>Wage Differentials</a:t>
            </a:r>
          </a:p>
        </p:txBody>
      </p:sp>
      <p:sp>
        <p:nvSpPr>
          <p:cNvPr id="82946" name="Content Placeholder 2"/>
          <p:cNvSpPr>
            <a:spLocks noGrp="1"/>
          </p:cNvSpPr>
          <p:nvPr>
            <p:ph idx="1"/>
          </p:nvPr>
        </p:nvSpPr>
        <p:spPr>
          <a:xfrm>
            <a:off x="457200" y="1600200"/>
            <a:ext cx="8229600" cy="4525963"/>
          </a:xfrm>
        </p:spPr>
        <p:txBody>
          <a:bodyPr anchor="t"/>
          <a:lstStyle/>
          <a:p>
            <a:pPr eaLnBrk="1" hangingPunct="1">
              <a:spcBef>
                <a:spcPct val="0"/>
              </a:spcBef>
              <a:spcAft>
                <a:spcPts val="2400"/>
              </a:spcAft>
            </a:pPr>
            <a:r>
              <a:rPr lang="en-US" sz="2800" dirty="0">
                <a:latin typeface="Arial" charset="0"/>
                <a:cs typeface="Arial" charset="0"/>
              </a:rPr>
              <a:t>Job content based on </a:t>
            </a:r>
            <a:r>
              <a:rPr lang="en-US" sz="2600" dirty="0">
                <a:latin typeface="Arial" charset="0"/>
                <a:cs typeface="Arial" charset="0"/>
              </a:rPr>
              <a:t>knowledge, skills, and abilities (KSAs)</a:t>
            </a:r>
          </a:p>
          <a:p>
            <a:pPr eaLnBrk="1" hangingPunct="1">
              <a:spcBef>
                <a:spcPct val="0"/>
              </a:spcBef>
              <a:spcAft>
                <a:spcPts val="1200"/>
              </a:spcAft>
            </a:pPr>
            <a:r>
              <a:rPr lang="en-US" sz="2800" dirty="0">
                <a:latin typeface="Arial" charset="0"/>
                <a:cs typeface="Arial" charset="0"/>
              </a:rPr>
              <a:t>Labor supply relative to employer demand for labor</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8</a:t>
            </a:fld>
            <a:endParaRPr lang="en-US" dirty="0">
              <a:ea typeface="ＭＳ Ｐゴシック" pitchFamily="34" charset="-128"/>
            </a:endParaRPr>
          </a:p>
        </p:txBody>
      </p:sp>
      <p:sp>
        <p:nvSpPr>
          <p:cNvPr id="7" name="Double Wave 6"/>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261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Arial" charset="0"/>
                <a:cs typeface="Arial" charset="0"/>
              </a:rPr>
              <a:t>Occupational Wage Differentials:</a:t>
            </a:r>
            <a:br>
              <a:rPr lang="en-US" dirty="0">
                <a:latin typeface="Arial" charset="0"/>
                <a:cs typeface="Arial" charset="0"/>
              </a:rPr>
            </a:br>
            <a:r>
              <a:rPr lang="en-US" dirty="0">
                <a:latin typeface="Arial" charset="0"/>
                <a:cs typeface="Arial" charset="0"/>
              </a:rPr>
              <a:t>Job Content</a:t>
            </a:r>
          </a:p>
        </p:txBody>
      </p:sp>
      <p:sp>
        <p:nvSpPr>
          <p:cNvPr id="82946" name="Content Placeholder 2"/>
          <p:cNvSpPr>
            <a:spLocks noGrp="1"/>
          </p:cNvSpPr>
          <p:nvPr>
            <p:ph idx="1"/>
          </p:nvPr>
        </p:nvSpPr>
        <p:spPr>
          <a:xfrm>
            <a:off x="457200" y="1600200"/>
            <a:ext cx="8229600" cy="4525963"/>
          </a:xfrm>
        </p:spPr>
        <p:txBody>
          <a:bodyPr anchor="ctr"/>
          <a:lstStyle/>
          <a:p>
            <a:pPr eaLnBrk="1" hangingPunct="1">
              <a:spcBef>
                <a:spcPct val="0"/>
              </a:spcBef>
              <a:spcAft>
                <a:spcPts val="1200"/>
              </a:spcAft>
            </a:pPr>
            <a:r>
              <a:rPr lang="en-US" sz="2800" dirty="0">
                <a:latin typeface="Arial" charset="0"/>
                <a:cs typeface="Arial" charset="0"/>
              </a:rPr>
              <a:t>Between occupational differences</a:t>
            </a:r>
          </a:p>
          <a:p>
            <a:pPr lvl="1" eaLnBrk="1" hangingPunct="1">
              <a:spcBef>
                <a:spcPct val="0"/>
              </a:spcBef>
              <a:spcAft>
                <a:spcPts val="1200"/>
              </a:spcAft>
            </a:pPr>
            <a:r>
              <a:rPr lang="en-US" sz="2600" dirty="0">
                <a:latin typeface="Arial" charset="0"/>
                <a:cs typeface="Arial" charset="0"/>
              </a:rPr>
              <a:t>Differences in the complexity of KSAs such as</a:t>
            </a:r>
          </a:p>
          <a:p>
            <a:pPr lvl="2" eaLnBrk="1" hangingPunct="1">
              <a:spcBef>
                <a:spcPct val="0"/>
              </a:spcBef>
              <a:spcAft>
                <a:spcPts val="1200"/>
              </a:spcAft>
            </a:pPr>
            <a:r>
              <a:rPr lang="en-US" sz="2400" dirty="0">
                <a:latin typeface="Arial" charset="0"/>
                <a:cs typeface="Arial" charset="0"/>
              </a:rPr>
              <a:t>The building and grounds cleaning and maintenance occupations</a:t>
            </a:r>
          </a:p>
          <a:p>
            <a:pPr lvl="2" eaLnBrk="1" hangingPunct="1">
              <a:spcBef>
                <a:spcPct val="0"/>
              </a:spcBef>
              <a:spcAft>
                <a:spcPts val="1800"/>
              </a:spcAft>
            </a:pPr>
            <a:r>
              <a:rPr lang="en-US" sz="2400" dirty="0">
                <a:latin typeface="Arial" charset="0"/>
                <a:cs typeface="Arial" charset="0"/>
              </a:rPr>
              <a:t>Computer and mathematical occupations</a:t>
            </a:r>
          </a:p>
          <a:p>
            <a:pPr eaLnBrk="1" hangingPunct="1">
              <a:spcBef>
                <a:spcPct val="0"/>
              </a:spcBef>
              <a:spcAft>
                <a:spcPts val="1200"/>
              </a:spcAft>
            </a:pPr>
            <a:r>
              <a:rPr lang="en-US" sz="2800" dirty="0">
                <a:latin typeface="Arial" charset="0"/>
                <a:cs typeface="Arial" charset="0"/>
              </a:rPr>
              <a:t>Within occupational differences</a:t>
            </a:r>
          </a:p>
          <a:p>
            <a:pPr lvl="1" eaLnBrk="1" hangingPunct="1">
              <a:spcBef>
                <a:spcPct val="0"/>
              </a:spcBef>
              <a:spcAft>
                <a:spcPts val="1200"/>
              </a:spcAft>
            </a:pPr>
            <a:r>
              <a:rPr lang="en-US" sz="2600" dirty="0">
                <a:latin typeface="Arial" charset="0"/>
                <a:cs typeface="Arial" charset="0"/>
              </a:rPr>
              <a:t>Differences in KSAs within an occupational group</a:t>
            </a:r>
          </a:p>
          <a:p>
            <a:pPr lvl="2" eaLnBrk="1" hangingPunct="1">
              <a:spcBef>
                <a:spcPct val="0"/>
              </a:spcBef>
              <a:spcAft>
                <a:spcPts val="1200"/>
              </a:spcAft>
            </a:pPr>
            <a:r>
              <a:rPr lang="en-US" sz="2400" dirty="0">
                <a:latin typeface="Arial" charset="0"/>
                <a:cs typeface="Arial" charset="0"/>
              </a:rPr>
              <a:t>Pharmacy technician</a:t>
            </a:r>
          </a:p>
          <a:p>
            <a:pPr lvl="2" eaLnBrk="1" hangingPunct="1">
              <a:spcBef>
                <a:spcPct val="0"/>
              </a:spcBef>
              <a:spcAft>
                <a:spcPts val="1200"/>
              </a:spcAft>
            </a:pPr>
            <a:r>
              <a:rPr lang="en-US" sz="2400" dirty="0">
                <a:latin typeface="Arial" charset="0"/>
                <a:cs typeface="Arial" charset="0"/>
              </a:rPr>
              <a:t>Pharmacist</a:t>
            </a:r>
          </a:p>
        </p:txBody>
      </p:sp>
      <p:sp>
        <p:nvSpPr>
          <p:cNvPr id="8294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 2017 Pearson Education, Inc.</a:t>
            </a:r>
          </a:p>
        </p:txBody>
      </p:sp>
      <p:sp>
        <p:nvSpPr>
          <p:cNvPr id="8294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2-</a:t>
            </a:r>
            <a:fld id="{2F3778CB-E53B-4B9E-AAC2-CFCD1171FD37}" type="slidenum">
              <a:rPr lang="en-US" smtClean="0">
                <a:ea typeface="ＭＳ Ｐゴシック" pitchFamily="34" charset="-128"/>
              </a:rPr>
              <a:pPr/>
              <a:t>9</a:t>
            </a:fld>
            <a:endParaRPr lang="en-US" dirty="0">
              <a:ea typeface="ＭＳ Ｐゴシック" pitchFamily="34" charset="-128"/>
            </a:endParaRPr>
          </a:p>
        </p:txBody>
      </p:sp>
      <p:sp>
        <p:nvSpPr>
          <p:cNvPr id="7" name="Double Wave 6"/>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2-2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165351"/>
      </p:ext>
    </p:extLst>
  </p:cSld>
  <p:clrMapOvr>
    <a:masterClrMapping/>
  </p:clrMapOvr>
</p:sld>
</file>

<file path=ppt/theme/theme1.xml><?xml version="1.0" encoding="utf-8"?>
<a:theme xmlns:a="http://schemas.openxmlformats.org/drawingml/2006/main" name="3_compens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2542</Words>
  <Application>Microsoft Office PowerPoint</Application>
  <PresentationFormat>On-screen Show (4:3)</PresentationFormat>
  <Paragraphs>462</Paragraphs>
  <Slides>46</Slides>
  <Notes>46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ＭＳ Ｐゴシック</vt:lpstr>
      <vt:lpstr>ＭＳ Ｐゴシック</vt:lpstr>
      <vt:lpstr>Arial</vt:lpstr>
      <vt:lpstr>Calibri</vt:lpstr>
      <vt:lpstr>Lucida Grande</vt:lpstr>
      <vt:lpstr>Tahoma</vt:lpstr>
      <vt:lpstr>Times</vt:lpstr>
      <vt:lpstr>Times New Roman</vt:lpstr>
      <vt:lpstr>Wingdings</vt:lpstr>
      <vt:lpstr>3_compensation</vt:lpstr>
      <vt:lpstr>Document</vt:lpstr>
      <vt:lpstr> </vt:lpstr>
      <vt:lpstr>Learning Objectives</vt:lpstr>
      <vt:lpstr>Interindustry Wage Differentials</vt:lpstr>
      <vt:lpstr>Interindustry Wage Differentials</vt:lpstr>
      <vt:lpstr>Interindustry Wage Differentials</vt:lpstr>
      <vt:lpstr>Occupational Wage Differentials</vt:lpstr>
      <vt:lpstr>Occupational Wage Differentials</vt:lpstr>
      <vt:lpstr>Explaining Occupational Wage Differentials</vt:lpstr>
      <vt:lpstr>Occupational Wage Differentials: Job Content</vt:lpstr>
      <vt:lpstr>Occupational Wage Differentials: Supply and Demand</vt:lpstr>
      <vt:lpstr>Geographic Pay Differentials</vt:lpstr>
      <vt:lpstr>Geographic Pay Differentials</vt:lpstr>
      <vt:lpstr>Geographic Pay Differentials</vt:lpstr>
      <vt:lpstr>Labor Union Influence on Pay</vt:lpstr>
      <vt:lpstr>Labor Union Influence on Pay</vt:lpstr>
      <vt:lpstr>Decline in Union Representation</vt:lpstr>
      <vt:lpstr>Some of the Causes for Decline in Union Representation</vt:lpstr>
      <vt:lpstr>Four Constitutional Amendments</vt:lpstr>
      <vt:lpstr>Compensation Law Themes</vt:lpstr>
      <vt:lpstr>Laws Pertinent to Compensation Practice</vt:lpstr>
      <vt:lpstr>Laws Pertinent to  Compensation Practice</vt:lpstr>
      <vt:lpstr>Government Units</vt:lpstr>
      <vt:lpstr>FLSA of 1938</vt:lpstr>
      <vt:lpstr>FLSA Exempt Positions</vt:lpstr>
      <vt:lpstr>FLSA Exemption Criteria</vt:lpstr>
      <vt:lpstr>Compensable Work Activities</vt:lpstr>
      <vt:lpstr>Child Labor</vt:lpstr>
      <vt:lpstr>Equal Pay Act of 1963</vt:lpstr>
      <vt:lpstr>Compensable Factors</vt:lpstr>
      <vt:lpstr>Legal Pay Differentials</vt:lpstr>
      <vt:lpstr>Civil Rights Act of 1964  (Title VII)</vt:lpstr>
      <vt:lpstr>Title VII Discrimination</vt:lpstr>
      <vt:lpstr>Title VII Discrimination</vt:lpstr>
      <vt:lpstr>Equal Pay for Women</vt:lpstr>
      <vt:lpstr>Equal Pay for Women (cont’d)</vt:lpstr>
      <vt:lpstr>Bennett Amendment  (amendment to Title VII)</vt:lpstr>
      <vt:lpstr>ADEA of 1967</vt:lpstr>
      <vt:lpstr>Older Workers Benefit Protection Act</vt:lpstr>
      <vt:lpstr>Civil Rights Act of 1991</vt:lpstr>
      <vt:lpstr>Pregnancy Discrimination Act of 1978 (PDA)</vt:lpstr>
      <vt:lpstr>Americans with Disabilities Act of 1990 (ADA)</vt:lpstr>
      <vt:lpstr>ADA Amendments Act of 2008</vt:lpstr>
      <vt:lpstr>Family and Medical Leave Act of 1993 (FMLA)</vt:lpstr>
      <vt:lpstr>Davis-Bacon Act</vt:lpstr>
      <vt:lpstr>Walsh–Healey Public Contracts Act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2015-11-11T20:35:00Z</dcterms:created>
  <dcterms:modified xsi:type="dcterms:W3CDTF">2017-01-21T17:48:08Z</dcterms:modified>
</cp:coreProperties>
</file>